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7" r:id="rId4"/>
    <p:sldId id="259" r:id="rId5"/>
    <p:sldId id="268" r:id="rId6"/>
    <p:sldId id="265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AA607-BECA-46F5-8E00-02FFA630A3D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23666-5AC5-4F5F-BF0F-D296BA492B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532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DF7237-ECE8-4B6E-BAF8-2D1A81E72907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44877-BB58-46CC-A296-4110D7A54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6F1324B-23C1-4922-A068-38FC16680CB5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500042"/>
            <a:ext cx="8458200" cy="52864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ВОЗМОЖНОСТИ СЕТЕВОГОВЗАИМОДЕЙСТВИЯ ДОО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«Люди вместе могут совершить то,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чего не в силах сделать в одиночку;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единение умов и рук,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сосредоточение их сил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стать почти всемогущим»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Джон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Уибстер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6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675249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0" u="none" strike="noStrike" baseline="0" dirty="0" smtClean="0">
                <a:latin typeface="Times New Roman,Bold"/>
              </a:rPr>
              <a:t>Формирование общей культуры личности ребёнка,</a:t>
            </a:r>
          </a:p>
          <a:p>
            <a:r>
              <a:rPr lang="ru-RU" sz="2000" b="1" i="0" u="none" strike="noStrike" baseline="0" dirty="0" smtClean="0">
                <a:latin typeface="Times New Roman,Bold"/>
              </a:rPr>
              <a:t>приобщение его к </a:t>
            </a:r>
            <a:r>
              <a:rPr lang="ru-RU" sz="2000" b="1" i="0" u="none" strike="noStrike" baseline="0" dirty="0" err="1" smtClean="0">
                <a:latin typeface="Times New Roman,Bold"/>
              </a:rPr>
              <a:t>социокультурным</a:t>
            </a:r>
            <a:r>
              <a:rPr lang="ru-RU" sz="2000" b="1" i="0" u="none" strike="noStrike" baseline="0" dirty="0" smtClean="0">
                <a:latin typeface="Times New Roman,Bold"/>
              </a:rPr>
              <a:t> ценностям </a:t>
            </a:r>
            <a:r>
              <a:rPr lang="ru-RU" sz="2000" i="0" u="none" strike="noStrike" baseline="0" dirty="0" smtClean="0">
                <a:latin typeface="Times New Roman,Bold"/>
              </a:rPr>
              <a:t>-</a:t>
            </a:r>
          </a:p>
          <a:p>
            <a:r>
              <a:rPr lang="ru-RU" sz="2000" dirty="0" smtClean="0">
                <a:latin typeface="Times New Roman"/>
              </a:rPr>
              <a:t>Одна из</a:t>
            </a:r>
            <a:r>
              <a:rPr lang="ru-RU" sz="2000" b="0" i="0" u="none" strike="noStrike" baseline="0" dirty="0" smtClean="0">
                <a:latin typeface="Times New Roman"/>
              </a:rPr>
              <a:t> задач Федерального государственного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образовательного стандарта дошкольного образования. </a:t>
            </a:r>
          </a:p>
          <a:p>
            <a:r>
              <a:rPr lang="ru-RU" sz="2000" b="1" dirty="0" smtClean="0">
                <a:latin typeface="Times New Roman"/>
              </a:rPr>
              <a:t>Формирование педагогических компетенций 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 - требование профессионального стандарта</a:t>
            </a:r>
          </a:p>
          <a:p>
            <a:endParaRPr lang="ru-RU" sz="2000" b="0" i="0" u="none" strike="noStrike" baseline="0" dirty="0" smtClean="0">
              <a:latin typeface="Times New Roman"/>
            </a:endParaRPr>
          </a:p>
          <a:p>
            <a:r>
              <a:rPr lang="ru-RU" sz="2000" b="0" i="0" u="none" strike="noStrike" baseline="0" dirty="0" smtClean="0">
                <a:latin typeface="Times New Roman"/>
              </a:rPr>
              <a:t>Необходимое </a:t>
            </a:r>
            <a:r>
              <a:rPr lang="ru-RU" sz="2000" b="1" i="0" u="none" strike="noStrike" baseline="0" dirty="0" smtClean="0">
                <a:latin typeface="Times New Roman"/>
              </a:rPr>
              <a:t>условие</a:t>
            </a:r>
            <a:r>
              <a:rPr lang="ru-RU" sz="2000" b="1" i="0" u="none" strike="noStrike" dirty="0" smtClean="0">
                <a:latin typeface="Times New Roman"/>
              </a:rPr>
              <a:t> </a:t>
            </a:r>
            <a:r>
              <a:rPr lang="ru-RU" sz="2000" b="0" i="0" u="none" strike="noStrike" dirty="0" smtClean="0">
                <a:latin typeface="Times New Roman"/>
              </a:rPr>
              <a:t>для этого-</a:t>
            </a:r>
            <a:endParaRPr lang="ru-RU" sz="2000" b="0" i="0" u="none" strike="noStrike" baseline="0" dirty="0" smtClean="0">
              <a:latin typeface="Times New Roman"/>
            </a:endParaRPr>
          </a:p>
          <a:p>
            <a:r>
              <a:rPr lang="ru-RU" sz="2000" dirty="0" smtClean="0">
                <a:latin typeface="Times New Roman"/>
              </a:rPr>
              <a:t>т</a:t>
            </a:r>
            <a:r>
              <a:rPr lang="ru-RU" sz="2000" b="0" i="0" u="none" strike="noStrike" baseline="0" dirty="0" smtClean="0">
                <a:latin typeface="Times New Roman"/>
              </a:rPr>
              <a:t>есная</a:t>
            </a:r>
            <a:r>
              <a:rPr lang="ru-RU" sz="2000" b="0" i="0" u="none" strike="noStrike" dirty="0" smtClean="0">
                <a:latin typeface="Times New Roman"/>
              </a:rPr>
              <a:t> </a:t>
            </a:r>
            <a:r>
              <a:rPr lang="ru-RU" sz="2000" b="1" i="0" u="none" strike="noStrike" baseline="0" dirty="0" smtClean="0">
                <a:latin typeface="Times New Roman"/>
              </a:rPr>
              <a:t>взаимосвязь</a:t>
            </a:r>
            <a:r>
              <a:rPr lang="ru-RU" sz="2000" b="0" i="0" u="none" strike="noStrike" baseline="0" dirty="0" smtClean="0">
                <a:latin typeface="Times New Roman"/>
              </a:rPr>
              <a:t> педагогической деятельности и 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образовательного процесса с </a:t>
            </a:r>
            <a:r>
              <a:rPr lang="ru-RU" sz="2000" b="1" i="0" u="none" strike="noStrike" baseline="0" dirty="0" smtClean="0">
                <a:latin typeface="Times New Roman"/>
              </a:rPr>
              <a:t>внешним миром</a:t>
            </a:r>
            <a:r>
              <a:rPr lang="ru-RU" sz="2000" b="0" i="0" u="none" strike="noStrike" baseline="0" dirty="0" smtClean="0">
                <a:latin typeface="Times New Roman"/>
              </a:rPr>
              <a:t>: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людьми разных профессий, объектами культуры и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образования. </a:t>
            </a:r>
          </a:p>
          <a:p>
            <a:r>
              <a:rPr lang="ru-RU" sz="2000" dirty="0" smtClean="0">
                <a:latin typeface="Times New Roman"/>
              </a:rPr>
              <a:t>Повышение к</a:t>
            </a:r>
            <a:r>
              <a:rPr lang="ru-RU" sz="2000" b="0" i="0" u="none" strike="noStrike" baseline="0" dirty="0" smtClean="0">
                <a:latin typeface="Times New Roman"/>
              </a:rPr>
              <a:t>ачества образовательной деятельности ДОО</a:t>
            </a:r>
          </a:p>
          <a:p>
            <a:r>
              <a:rPr lang="ru-RU" sz="2000" dirty="0" smtClean="0">
                <a:latin typeface="Times New Roman"/>
              </a:rPr>
              <a:t>ч</a:t>
            </a:r>
            <a:r>
              <a:rPr lang="ru-RU" sz="2000" b="0" i="0" u="none" strike="noStrike" baseline="0" dirty="0" smtClean="0">
                <a:latin typeface="Times New Roman"/>
              </a:rPr>
              <a:t>ерез сотрудничества с социумом. 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Самым приемлемым вариантом отношений с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объектами социума является социальное партнёрство.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3056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cs typeface="Trebuchet MS" pitchFamily="34" charset="0"/>
              </a:rPr>
              <a:t>Этапы взаимодействия социальных партнеров</a:t>
            </a:r>
          </a:p>
        </p:txBody>
      </p:sp>
      <p:sp>
        <p:nvSpPr>
          <p:cNvPr id="7171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1676400"/>
            <a:ext cx="80772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sz="3100" b="1" dirty="0" smtClean="0"/>
              <a:t>Первый шаг</a:t>
            </a:r>
            <a:r>
              <a:rPr lang="ru-RU" sz="3100" dirty="0" smtClean="0"/>
              <a:t> – это осознание общности целей и интересов по воспитанию и обучению детей. Направление сотрудничества определяется спецификой деятельности социального партнера</a:t>
            </a:r>
          </a:p>
          <a:p>
            <a:r>
              <a:rPr lang="ru-RU" sz="3100" b="1" dirty="0" smtClean="0"/>
              <a:t>Второй</a:t>
            </a:r>
            <a:r>
              <a:rPr lang="ru-RU" sz="3100" dirty="0" smtClean="0"/>
              <a:t> – это обмен информацией по вопросам современного образования, т.е. воспитания и обучения..</a:t>
            </a:r>
          </a:p>
          <a:p>
            <a:r>
              <a:rPr lang="ru-RU" sz="3100" b="1" dirty="0" smtClean="0"/>
              <a:t>Третий </a:t>
            </a:r>
            <a:r>
              <a:rPr lang="ru-RU" sz="3100" dirty="0" smtClean="0"/>
              <a:t>– формирование готовности к принятию инноваций в различных сферах современного общества и развитие </a:t>
            </a:r>
            <a:r>
              <a:rPr lang="ru-RU" sz="3100" dirty="0" err="1" smtClean="0"/>
              <a:t>креативности</a:t>
            </a:r>
            <a:r>
              <a:rPr lang="ru-RU" sz="3100" dirty="0" smtClean="0"/>
              <a:t>.</a:t>
            </a:r>
          </a:p>
          <a:p>
            <a:r>
              <a:rPr lang="ru-RU" sz="3100" b="1" dirty="0" smtClean="0"/>
              <a:t>Четвертый</a:t>
            </a:r>
            <a:r>
              <a:rPr lang="ru-RU" sz="3100" dirty="0" smtClean="0"/>
              <a:t> – систематическое повышение профессионального мастерства.</a:t>
            </a:r>
          </a:p>
          <a:p>
            <a:r>
              <a:rPr lang="ru-RU" sz="3100" b="1" dirty="0" smtClean="0"/>
              <a:t>Пятый </a:t>
            </a:r>
            <a:r>
              <a:rPr lang="ru-RU" sz="3100" dirty="0" smtClean="0"/>
              <a:t>– привлечение новых социальных партнеров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836712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ДОУ – это не взаимодействие в сети Интернет, это особый тип взаимодействия учреждений,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позволяет каждому участнику сети получить доступ к возможностям развития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Сеть - это совокупность учреждений, имеющая: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общие цели,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ресурсы для их достижения,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единый центр управления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4000504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высокого качества образовательных результатов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при условии «согласованного» взаимодействия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образовательных систем,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при сетевой организации взаимодействия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98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  <a:t/>
            </a:r>
            <a:b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</a:br>
            <a: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  <a:t/>
            </a:r>
            <a:b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</a:br>
            <a: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  <a:t/>
            </a:r>
            <a:b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</a:br>
            <a:r>
              <a:rPr lang="ru-RU" altLang="ru-RU" sz="2800" b="1" i="1" dirty="0" smtClean="0">
                <a:solidFill>
                  <a:schemeClr val="tx1"/>
                </a:solidFill>
                <a:latin typeface="Calibri" pitchFamily="34" charset="0"/>
                <a:cs typeface="Trebuchet MS" pitchFamily="34" charset="0"/>
              </a:rPr>
              <a:t>Задачи социального партнерства:</a:t>
            </a:r>
            <a:br>
              <a:rPr lang="ru-RU" altLang="ru-RU" sz="2800" b="1" i="1" dirty="0" smtClean="0">
                <a:solidFill>
                  <a:schemeClr val="tx1"/>
                </a:solidFill>
                <a:latin typeface="Calibri" pitchFamily="34" charset="0"/>
                <a:cs typeface="Trebuchet MS" pitchFamily="34" charset="0"/>
              </a:rPr>
            </a:br>
            <a:r>
              <a:rPr lang="ru-RU" altLang="ru-RU" sz="2800" b="1" i="1" dirty="0" smtClean="0">
                <a:solidFill>
                  <a:srgbClr val="4D6222"/>
                </a:solidFill>
                <a:latin typeface="Calibri" pitchFamily="34" charset="0"/>
                <a:cs typeface="Trebuchet MS" pitchFamily="34" charset="0"/>
              </a:rPr>
              <a:t/>
            </a:r>
            <a:br>
              <a:rPr lang="ru-RU" altLang="ru-RU" sz="2800" b="1" i="1" dirty="0" smtClean="0">
                <a:solidFill>
                  <a:srgbClr val="4D6222"/>
                </a:solidFill>
                <a:latin typeface="Calibri" pitchFamily="34" charset="0"/>
                <a:cs typeface="Trebuchet MS" pitchFamily="34" charset="0"/>
              </a:rPr>
            </a:br>
            <a:r>
              <a:rPr lang="ru-RU" altLang="ru-RU" sz="2800" i="1" dirty="0" smtClean="0">
                <a:solidFill>
                  <a:schemeClr val="tx1"/>
                </a:solidFill>
                <a:latin typeface="Calibri" pitchFamily="34" charset="0"/>
                <a:cs typeface="Trebuchet MS" pitchFamily="34" charset="0"/>
              </a:rPr>
              <a:t/>
            </a:r>
            <a:br>
              <a:rPr lang="ru-RU" altLang="ru-RU" sz="2800" i="1" dirty="0" smtClean="0">
                <a:solidFill>
                  <a:schemeClr val="tx1"/>
                </a:solidFill>
                <a:latin typeface="Calibri" pitchFamily="34" charset="0"/>
                <a:cs typeface="Trebuchet MS" pitchFamily="34" charset="0"/>
              </a:rPr>
            </a:br>
            <a:r>
              <a:rPr lang="ru-RU" altLang="ru-RU" sz="4000" b="1" dirty="0" smtClean="0">
                <a:cs typeface="Trebuchet MS" pitchFamily="34" charset="0"/>
              </a:rPr>
              <a:t> </a:t>
            </a:r>
            <a:br>
              <a:rPr lang="ru-RU" altLang="ru-RU" sz="4000" b="1" dirty="0" smtClean="0">
                <a:cs typeface="Trebuchet MS" pitchFamily="34" charset="0"/>
              </a:rPr>
            </a:br>
            <a:endParaRPr lang="ru-RU" altLang="ru-RU" sz="4000" b="1" dirty="0" smtClean="0">
              <a:cs typeface="Trebuchet MS" pitchFamily="34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142976" y="1357298"/>
            <a:ext cx="7391400" cy="5029200"/>
          </a:xfrm>
        </p:spPr>
        <p:txBody>
          <a:bodyPr/>
          <a:lstStyle/>
          <a:p>
            <a:r>
              <a:rPr lang="ru-RU" sz="2000" dirty="0" smtClean="0"/>
              <a:t>расширение образовательного пространства</a:t>
            </a:r>
          </a:p>
          <a:p>
            <a:r>
              <a:rPr lang="ru-RU" sz="2000" dirty="0" smtClean="0"/>
              <a:t>создание единой образовательной системы</a:t>
            </a:r>
          </a:p>
          <a:p>
            <a:r>
              <a:rPr lang="ru-RU" sz="2000" dirty="0" smtClean="0"/>
              <a:t>формирование педагогических компетенций</a:t>
            </a:r>
          </a:p>
          <a:p>
            <a:r>
              <a:rPr lang="ru-RU" sz="2000" dirty="0" smtClean="0"/>
              <a:t>расширение кругозора детей и педагогов </a:t>
            </a:r>
          </a:p>
          <a:p>
            <a:r>
              <a:rPr lang="ru-RU" sz="2000" dirty="0" smtClean="0"/>
              <a:t> формирование у детей целостной картины мира</a:t>
            </a:r>
          </a:p>
          <a:p>
            <a:r>
              <a:rPr lang="ru-RU" sz="2000" dirty="0" smtClean="0"/>
              <a:t>формирование у детей мотивации к активному и ответственному участию в общественной жизни</a:t>
            </a:r>
          </a:p>
          <a:p>
            <a:r>
              <a:rPr lang="ru-RU" sz="2000" dirty="0" smtClean="0"/>
              <a:t>развитие общения и взаимодействия взрослых между собой, ребёнка со взрослыми и сверстниками;</a:t>
            </a:r>
          </a:p>
          <a:p>
            <a:r>
              <a:rPr lang="ru-RU" sz="2000" dirty="0" smtClean="0"/>
              <a:t>усвоение норм и ценностей, принятых в обществе</a:t>
            </a:r>
          </a:p>
          <a:p>
            <a:r>
              <a:rPr lang="ru-RU" sz="2000" dirty="0" smtClean="0"/>
              <a:t>преемственность (интеллектуальная, духовная, культурная, социальная) поколений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руппа № 7\работа\фото\дс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76872"/>
            <a:ext cx="2709738" cy="203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071538" y="214290"/>
            <a:ext cx="129614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ГОУ СОШ № 249,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59485"/>
            <a:ext cx="3312368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40" y="285728"/>
            <a:ext cx="1148280" cy="1148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1714488"/>
            <a:ext cx="1473560" cy="14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702" y="1500174"/>
            <a:ext cx="1473560" cy="14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70" y="4882257"/>
            <a:ext cx="2108102" cy="1211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662" y="4871270"/>
            <a:ext cx="1395457" cy="1395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202" y="4904108"/>
            <a:ext cx="9382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04417" y="943925"/>
            <a:ext cx="279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Библиотека им. Шолохова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29454" y="642918"/>
            <a:ext cx="7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ДДЮТ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2071678"/>
            <a:ext cx="14845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err="1" smtClean="0"/>
              <a:t>Дргие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дошкольные </a:t>
            </a:r>
          </a:p>
          <a:p>
            <a:pPr algn="ctr"/>
            <a:r>
              <a:rPr lang="ru-RU" dirty="0" smtClean="0"/>
              <a:t>учреждения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643702" y="1928802"/>
            <a:ext cx="15181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Детская</a:t>
            </a:r>
          </a:p>
          <a:p>
            <a:pPr algn="ctr"/>
            <a:r>
              <a:rPr lang="ru-RU" dirty="0" smtClean="0"/>
              <a:t>поликлиника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87809" y="5023022"/>
            <a:ext cx="18694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Муниципальный </a:t>
            </a:r>
          </a:p>
          <a:p>
            <a:pPr algn="ctr"/>
            <a:r>
              <a:rPr lang="ru-RU" dirty="0" smtClean="0"/>
              <a:t>округ </a:t>
            </a:r>
          </a:p>
          <a:p>
            <a:pPr algn="ctr"/>
            <a:r>
              <a:rPr lang="ru-RU" dirty="0" smtClean="0"/>
              <a:t>ДАЧНОЕ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256663" y="5129685"/>
            <a:ext cx="13507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ИМЦ</a:t>
            </a:r>
          </a:p>
          <a:p>
            <a:pPr algn="ctr"/>
            <a:r>
              <a:rPr lang="ru-RU" dirty="0" smtClean="0"/>
              <a:t>Кировского</a:t>
            </a:r>
          </a:p>
          <a:p>
            <a:pPr algn="ctr"/>
            <a:r>
              <a:rPr lang="ru-RU" dirty="0" smtClean="0"/>
              <a:t>района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563449" y="5188548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АППО</a:t>
            </a:r>
            <a:endParaRPr lang="ru-RU" dirty="0"/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3286124"/>
            <a:ext cx="1473560" cy="14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785786" y="3714752"/>
            <a:ext cx="1210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ОО города</a:t>
            </a:r>
          </a:p>
          <a:p>
            <a:r>
              <a:rPr lang="ru-RU" dirty="0" smtClean="0"/>
              <a:t> и района</a:t>
            </a:r>
            <a:endParaRPr lang="ru-RU" dirty="0"/>
          </a:p>
        </p:txBody>
      </p:sp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702" y="3071810"/>
            <a:ext cx="1473560" cy="14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6643702" y="3429000"/>
            <a:ext cx="1494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Организации</a:t>
            </a:r>
          </a:p>
          <a:p>
            <a:r>
              <a:rPr lang="ru-RU" dirty="0" smtClean="0"/>
              <a:t>    культуры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809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участия в сетевом взаимодействии в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образовательном учреждении ожидается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современных педагогических компетенций</a:t>
            </a:r>
            <a:endParaRPr lang="ru-RU" sz="2000" b="1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</a:t>
            </a:r>
            <a:r>
              <a:rPr lang="ru-RU" sz="2000" b="1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 и воспитания детей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поскольку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b="0" i="0" u="none" strike="noStrik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сновные характеристики сети отличаются</a:t>
            </a:r>
          </a:p>
          <a:p>
            <a:r>
              <a:rPr lang="ru-RU" sz="20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воспитательным содержанием:</a:t>
            </a:r>
          </a:p>
          <a:p>
            <a:endParaRPr lang="ru-RU" sz="20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наличием общих интересов и стремлением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к общим социальным целям,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единых методов;</a:t>
            </a:r>
          </a:p>
          <a:p>
            <a:endParaRPr lang="ru-RU" sz="20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новыми возможностями для обмена мнениями,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взаимного обучения и другое;</a:t>
            </a:r>
          </a:p>
          <a:p>
            <a:endParaRPr lang="ru-RU" sz="20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содействием развитию коммуникаций между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участниками;</a:t>
            </a:r>
          </a:p>
          <a:p>
            <a:endParaRPr lang="ru-RU" sz="20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присутствием взаимной заинтересованности и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ответственности, которые обеспечивают их динамику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585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29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взаимодействия образовательных учреждений</a:t>
            </a:r>
            <a:r>
              <a:rPr lang="ru-RU" sz="2000" b="1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сети</a:t>
            </a:r>
          </a:p>
          <a:p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на практике:</a:t>
            </a:r>
          </a:p>
          <a:p>
            <a:endParaRPr lang="ru-RU" sz="20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добиться вместе того, чего нельзя добиться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поодиночке;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усилить </a:t>
            </a:r>
            <a:r>
              <a:rPr lang="ru-RU" sz="200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взаимопомощь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оказывать влияние на другие организации и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— как внутри сети, так и за её пределами;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углубить понимание проблемы и расширить границы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благодаря объединению организаций и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с различными возможностями;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помогать в работе друг другу и делать работу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обеспечить обмен идеями, мнениями, опытом и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технологиями;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морально и психологически поддержать участников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</a:t>
            </a:r>
          </a:p>
          <a:p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4429132"/>
            <a:ext cx="66437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основных элемента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должны присутствовать в сетевом социальном движении: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коммуникативное пространство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объединяющая идея или смысловой концепт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равенство и связанность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37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400</TotalTime>
  <Words>510</Words>
  <Application>Microsoft Office PowerPoint</Application>
  <PresentationFormat>Экран (4:3)</PresentationFormat>
  <Paragraphs>99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ВОЗМОЖНОСТИ СЕТЕВОГОВЗАИМОДЕЙСТВИЯ ДОО  «Люди вместе могут совершить то, чего не в силах сделать в одиночку; единение умов и рук, сосредоточение их сил может стать почти всемогущим»                                                                                           Джон Уибстер     </vt:lpstr>
      <vt:lpstr>Презентация PowerPoint</vt:lpstr>
      <vt:lpstr>Этапы взаимодействия социальных партнеров</vt:lpstr>
      <vt:lpstr>Презентация PowerPoint</vt:lpstr>
      <vt:lpstr>   Задачи социального партнерства:    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СЕТЕВОГО ВЗАИМОДЕЙСТВИЯ ДОО</dc:title>
  <dc:creator>Группа № 7</dc:creator>
  <cp:lastModifiedBy>Admin</cp:lastModifiedBy>
  <cp:revision>22</cp:revision>
  <dcterms:created xsi:type="dcterms:W3CDTF">2017-04-05T04:53:57Z</dcterms:created>
  <dcterms:modified xsi:type="dcterms:W3CDTF">2024-01-16T06:38:33Z</dcterms:modified>
</cp:coreProperties>
</file>