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16"/>
  </p:notesMasterIdLst>
  <p:sldIdLst>
    <p:sldId id="256" r:id="rId2"/>
    <p:sldId id="269" r:id="rId3"/>
    <p:sldId id="296" r:id="rId4"/>
    <p:sldId id="291" r:id="rId5"/>
    <p:sldId id="273" r:id="rId6"/>
    <p:sldId id="293" r:id="rId7"/>
    <p:sldId id="295" r:id="rId8"/>
    <p:sldId id="317" r:id="rId9"/>
    <p:sldId id="275" r:id="rId10"/>
    <p:sldId id="318" r:id="rId11"/>
    <p:sldId id="277" r:id="rId12"/>
    <p:sldId id="315" r:id="rId13"/>
    <p:sldId id="280" r:id="rId14"/>
    <p:sldId id="323" r:id="rId15"/>
  </p:sldIdLst>
  <p:sldSz cx="9144000" cy="6858000" type="screen4x3"/>
  <p:notesSz cx="6858000" cy="9144000"/>
  <p:defaultTextStyle>
    <a:defPPr>
      <a:defRPr lang="ru-RU"/>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60"/>
  </p:normalViewPr>
  <p:slideViewPr>
    <p:cSldViewPr>
      <p:cViewPr>
        <p:scale>
          <a:sx n="118" d="100"/>
          <a:sy n="118" d="100"/>
        </p:scale>
        <p:origin x="-1440"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6418B9-D090-4A22-A38B-E3617839B00C}" type="datetimeFigureOut">
              <a:rPr lang="ru-RU" smtClean="0"/>
              <a:pPr/>
              <a:t>16.01.2024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B23C2D-B45A-4349-A161-277CE4539DE7}" type="slidenum">
              <a:rPr lang="ru-RU" smtClean="0"/>
              <a:pPr/>
              <a:t>‹#›</a:t>
            </a:fld>
            <a:endParaRPr lang="ru-RU"/>
          </a:p>
        </p:txBody>
      </p:sp>
    </p:spTree>
    <p:extLst>
      <p:ext uri="{BB962C8B-B14F-4D97-AF65-F5344CB8AC3E}">
        <p14:creationId xmlns:p14="http://schemas.microsoft.com/office/powerpoint/2010/main" val="3835243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Овал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Овал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lang="ru-RU" smtClean="0"/>
              <a:t>Образец заголовка</a:t>
            </a:r>
            <a:endParaRPr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6"/>
          <p:cNvSpPr>
            <a:spLocks noGrp="1"/>
          </p:cNvSpPr>
          <p:nvPr>
            <p:ph type="dt" sz="half" idx="10"/>
          </p:nvPr>
        </p:nvSpPr>
        <p:spPr/>
        <p:txBody>
          <a:bodyPr/>
          <a:lstStyle>
            <a:lvl1pPr>
              <a:defRPr/>
            </a:lvl1pPr>
            <a:extLst/>
          </a:lstStyle>
          <a:p>
            <a:pPr>
              <a:defRPr/>
            </a:pPr>
            <a:endParaRPr lang="ru-RU"/>
          </a:p>
        </p:txBody>
      </p:sp>
      <p:sp>
        <p:nvSpPr>
          <p:cNvPr id="7" name="Нижний колонтитул 19"/>
          <p:cNvSpPr>
            <a:spLocks noGrp="1"/>
          </p:cNvSpPr>
          <p:nvPr>
            <p:ph type="ftr" sz="quarter" idx="11"/>
          </p:nvPr>
        </p:nvSpPr>
        <p:spPr/>
        <p:txBody>
          <a:bodyPr/>
          <a:lstStyle>
            <a:lvl1pPr>
              <a:defRPr/>
            </a:lvl1pPr>
            <a:extLst/>
          </a:lstStyle>
          <a:p>
            <a:pPr>
              <a:defRPr/>
            </a:pPr>
            <a:endParaRPr lang="ru-RU"/>
          </a:p>
        </p:txBody>
      </p:sp>
      <p:sp>
        <p:nvSpPr>
          <p:cNvPr id="8" name="Номер слайда 9"/>
          <p:cNvSpPr>
            <a:spLocks noGrp="1"/>
          </p:cNvSpPr>
          <p:nvPr>
            <p:ph type="sldNum" sz="quarter" idx="12"/>
          </p:nvPr>
        </p:nvSpPr>
        <p:spPr/>
        <p:txBody>
          <a:bodyPr/>
          <a:lstStyle>
            <a:lvl1pPr>
              <a:defRPr/>
            </a:lvl1pPr>
            <a:extLst/>
          </a:lstStyle>
          <a:p>
            <a:pPr>
              <a:defRPr/>
            </a:pPr>
            <a:fld id="{0972F9F2-B4E8-4A13-941E-FD7393A3116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6E196DC9-DC68-40A9-9614-D402B76C58C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EBEBB270-C99A-4C7B-9FC5-41576B1BB268}"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74370E99-F34F-49A8-84AF-5EB22939414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Прямоугольник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Овал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Овал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ru-RU" smtClean="0"/>
              <a:t>Образец заголовка</a:t>
            </a:r>
            <a:endParaRPr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8" name="Дата 3"/>
          <p:cNvSpPr>
            <a:spLocks noGrp="1"/>
          </p:cNvSpPr>
          <p:nvPr>
            <p:ph type="dt" sz="half" idx="10"/>
          </p:nvPr>
        </p:nvSpPr>
        <p:spPr/>
        <p:txBody>
          <a:bodyPr/>
          <a:lstStyle>
            <a:lvl1pPr>
              <a:defRPr/>
            </a:lvl1pPr>
            <a:extLst/>
          </a:lstStyle>
          <a:p>
            <a:pPr>
              <a:defRPr/>
            </a:pPr>
            <a:endParaRPr lang="ru-RU"/>
          </a:p>
        </p:txBody>
      </p:sp>
      <p:sp>
        <p:nvSpPr>
          <p:cNvPr id="9" name="Нижний колонтитул 4"/>
          <p:cNvSpPr>
            <a:spLocks noGrp="1"/>
          </p:cNvSpPr>
          <p:nvPr>
            <p:ph type="ftr" sz="quarter" idx="11"/>
          </p:nvPr>
        </p:nvSpPr>
        <p:spPr/>
        <p:txBody>
          <a:bodyPr/>
          <a:lstStyle>
            <a:lvl1pPr>
              <a:defRPr/>
            </a:lvl1pPr>
            <a:extLst/>
          </a:lstStyle>
          <a:p>
            <a:pPr>
              <a:defRPr/>
            </a:pPr>
            <a:endParaRPr lang="ru-RU"/>
          </a:p>
        </p:txBody>
      </p:sp>
      <p:sp>
        <p:nvSpPr>
          <p:cNvPr id="10" name="Номер слайда 5"/>
          <p:cNvSpPr>
            <a:spLocks noGrp="1"/>
          </p:cNvSpPr>
          <p:nvPr>
            <p:ph type="sldNum" sz="quarter" idx="12"/>
          </p:nvPr>
        </p:nvSpPr>
        <p:spPr/>
        <p:txBody>
          <a:bodyPr/>
          <a:lstStyle>
            <a:lvl1pPr>
              <a:defRPr/>
            </a:lvl1pPr>
            <a:extLst/>
          </a:lstStyle>
          <a:p>
            <a:pPr>
              <a:defRPr/>
            </a:pPr>
            <a:fld id="{C2A87845-EC59-4CD8-8815-3835B84EE1A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3"/>
          <p:cNvSpPr>
            <a:spLocks noGrp="1"/>
          </p:cNvSpPr>
          <p:nvPr>
            <p:ph type="dt" sz="half" idx="10"/>
          </p:nvPr>
        </p:nvSpPr>
        <p:spPr/>
        <p:txBody>
          <a:bodyPr/>
          <a:lstStyle>
            <a:lvl1pPr>
              <a:defRPr/>
            </a:lvl1pPr>
          </a:lstStyle>
          <a:p>
            <a:pPr>
              <a:defRPr/>
            </a:pPr>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17C13A3C-9981-40B3-AF0A-77535D0031D8}"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lstStyle>
            <a:lvl1pPr algn="ctr">
              <a:defRPr sz="4500" b="1" cap="none" baseline="0"/>
            </a:lvl1pPr>
            <a:extLst/>
          </a:lstStyle>
          <a:p>
            <a:r>
              <a:rPr lang="ru-RU" smtClean="0"/>
              <a:t>Образец заголовка</a:t>
            </a:r>
            <a:endParaRPr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endParaRPr lang="ru-RU"/>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lvl1pPr>
            <a:extLst/>
          </a:lstStyle>
          <a:p>
            <a:pPr>
              <a:defRPr/>
            </a:pPr>
            <a:fld id="{9971DA78-35FA-4686-87F3-52F3B6CC44C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Дата 23"/>
          <p:cNvSpPr>
            <a:spLocks noGrp="1"/>
          </p:cNvSpPr>
          <p:nvPr>
            <p:ph type="dt" sz="half" idx="10"/>
          </p:nvPr>
        </p:nvSpPr>
        <p:spPr/>
        <p:txBody>
          <a:bodyPr/>
          <a:lstStyle>
            <a:lvl1pPr>
              <a:defRPr/>
            </a:lvl1pPr>
          </a:lstStyle>
          <a:p>
            <a:pPr>
              <a:defRPr/>
            </a:pPr>
            <a:endParaRPr lang="ru-RU"/>
          </a:p>
        </p:txBody>
      </p:sp>
      <p:sp>
        <p:nvSpPr>
          <p:cNvPr id="4" name="Нижний колонтитул 9"/>
          <p:cNvSpPr>
            <a:spLocks noGrp="1"/>
          </p:cNvSpPr>
          <p:nvPr>
            <p:ph type="ftr" sz="quarter" idx="11"/>
          </p:nvPr>
        </p:nvSpPr>
        <p:spPr/>
        <p:txBody>
          <a:bodyPr/>
          <a:lstStyle>
            <a:lvl1pPr>
              <a:defRPr/>
            </a:lvl1pPr>
          </a:lstStyle>
          <a:p>
            <a:pPr>
              <a:defRPr/>
            </a:pPr>
            <a:endParaRPr lang="ru-RU"/>
          </a:p>
        </p:txBody>
      </p:sp>
      <p:sp>
        <p:nvSpPr>
          <p:cNvPr id="5" name="Номер слайда 21"/>
          <p:cNvSpPr>
            <a:spLocks noGrp="1"/>
          </p:cNvSpPr>
          <p:nvPr>
            <p:ph type="sldNum" sz="quarter" idx="12"/>
          </p:nvPr>
        </p:nvSpPr>
        <p:spPr/>
        <p:txBody>
          <a:bodyPr/>
          <a:lstStyle>
            <a:lvl1pPr>
              <a:defRPr/>
            </a:lvl1pPr>
          </a:lstStyle>
          <a:p>
            <a:pPr>
              <a:defRPr/>
            </a:pPr>
            <a:fld id="{0AD17FB1-C96E-4816-A69C-3678F775B828}"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оугольник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Прямоугольник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Дата 1"/>
          <p:cNvSpPr>
            <a:spLocks noGrp="1"/>
          </p:cNvSpPr>
          <p:nvPr>
            <p:ph type="dt" sz="half" idx="10"/>
          </p:nvPr>
        </p:nvSpPr>
        <p:spPr/>
        <p:txBody>
          <a:bodyPr/>
          <a:lstStyle>
            <a:lvl1pPr>
              <a:defRPr/>
            </a:lvl1pPr>
            <a:extLst/>
          </a:lstStyle>
          <a:p>
            <a:pPr>
              <a:defRPr/>
            </a:pPr>
            <a:endParaRPr lang="ru-RU"/>
          </a:p>
        </p:txBody>
      </p:sp>
      <p:sp>
        <p:nvSpPr>
          <p:cNvPr id="5" name="Нижний колонтитул 2"/>
          <p:cNvSpPr>
            <a:spLocks noGrp="1"/>
          </p:cNvSpPr>
          <p:nvPr>
            <p:ph type="ftr" sz="quarter" idx="11"/>
          </p:nvPr>
        </p:nvSpPr>
        <p:spPr/>
        <p:txBody>
          <a:bodyPr/>
          <a:lstStyle>
            <a:lvl1pPr>
              <a:defRPr/>
            </a:lvl1pPr>
            <a:extLst/>
          </a:lstStyle>
          <a:p>
            <a:pPr>
              <a:defRPr/>
            </a:pPr>
            <a:endParaRPr lang="ru-RU"/>
          </a:p>
        </p:txBody>
      </p:sp>
      <p:sp>
        <p:nvSpPr>
          <p:cNvPr id="6" name="Номер слайда 3"/>
          <p:cNvSpPr>
            <a:spLocks noGrp="1"/>
          </p:cNvSpPr>
          <p:nvPr>
            <p:ph type="sldNum" sz="quarter" idx="12"/>
          </p:nvPr>
        </p:nvSpPr>
        <p:spPr/>
        <p:txBody>
          <a:bodyPr/>
          <a:lstStyle>
            <a:lvl1pPr>
              <a:defRPr/>
            </a:lvl1pPr>
            <a:extLst/>
          </a:lstStyle>
          <a:p>
            <a:pPr>
              <a:defRPr/>
            </a:pPr>
            <a:fld id="{19AD2DF6-A1DC-47E5-949B-518E3ECD1111}"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ru-RU" smtClean="0"/>
              <a:t>Образец заголовка</a:t>
            </a:r>
            <a:endParaRPr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92DB90AF-5AE3-4CBE-939D-20A6904DE6B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endParaRPr>
          </a:p>
        </p:txBody>
      </p:sp>
      <p:sp>
        <p:nvSpPr>
          <p:cNvPr id="6" name="Блок-схема: процесс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Блок-схема: процесс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ru-RU" smtClean="0"/>
              <a:t>Образец заголовка</a:t>
            </a:r>
            <a:endParaRPr lang="en-US"/>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8" name="Дата 4"/>
          <p:cNvSpPr>
            <a:spLocks noGrp="1"/>
          </p:cNvSpPr>
          <p:nvPr>
            <p:ph type="dt" sz="half" idx="10"/>
          </p:nvPr>
        </p:nvSpPr>
        <p:spPr/>
        <p:txBody>
          <a:bodyPr/>
          <a:lstStyle>
            <a:lvl1pPr>
              <a:defRPr/>
            </a:lvl1pPr>
            <a:extLst/>
          </a:lstStyle>
          <a:p>
            <a:pPr>
              <a:defRPr/>
            </a:pPr>
            <a:endParaRPr lang="ru-RU"/>
          </a:p>
        </p:txBody>
      </p:sp>
      <p:sp>
        <p:nvSpPr>
          <p:cNvPr id="9" name="Нижний колонтитул 5"/>
          <p:cNvSpPr>
            <a:spLocks noGrp="1"/>
          </p:cNvSpPr>
          <p:nvPr>
            <p:ph type="ftr" sz="quarter" idx="11"/>
          </p:nvPr>
        </p:nvSpPr>
        <p:spPr/>
        <p:txBody>
          <a:bodyPr/>
          <a:lstStyle>
            <a:lvl1pPr>
              <a:defRPr/>
            </a:lvl1pPr>
            <a:extLst/>
          </a:lstStyle>
          <a:p>
            <a:pPr>
              <a:defRPr/>
            </a:pPr>
            <a:endParaRPr lang="ru-RU"/>
          </a:p>
        </p:txBody>
      </p:sp>
      <p:sp>
        <p:nvSpPr>
          <p:cNvPr id="10" name="Номер слайда 6"/>
          <p:cNvSpPr>
            <a:spLocks noGrp="1"/>
          </p:cNvSpPr>
          <p:nvPr>
            <p:ph type="sldNum" sz="quarter" idx="12"/>
          </p:nvPr>
        </p:nvSpPr>
        <p:spPr/>
        <p:txBody>
          <a:bodyPr/>
          <a:lstStyle>
            <a:lvl1pPr>
              <a:defRPr/>
            </a:lvl1pPr>
            <a:extLst/>
          </a:lstStyle>
          <a:p>
            <a:pPr>
              <a:defRPr/>
            </a:pPr>
            <a:fld id="{C75019C0-388C-4685-986F-6AC372C6BDA3}"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Пирог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Овал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Прямоугольник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Заголовок 4"/>
          <p:cNvSpPr>
            <a:spLocks noGrp="1"/>
          </p:cNvSpPr>
          <p:nvPr>
            <p:ph type="title"/>
          </p:nvPr>
        </p:nvSpPr>
        <p:spPr>
          <a:xfrm>
            <a:off x="1435100" y="274638"/>
            <a:ext cx="7499350" cy="1143000"/>
          </a:xfrm>
          <a:prstGeom prst="rect">
            <a:avLst/>
          </a:prstGeom>
        </p:spPr>
        <p:txBody>
          <a:bodyPr anchor="ctr">
            <a:normAutofit/>
          </a:bodyPr>
          <a:lstStyle>
            <a:extLst/>
          </a:lstStyle>
          <a:p>
            <a:r>
              <a:rPr lang="ru-RU" smtClean="0"/>
              <a:t>Образец заголовка</a:t>
            </a:r>
            <a:endParaRPr lang="en-US"/>
          </a:p>
        </p:txBody>
      </p:sp>
      <p:sp>
        <p:nvSpPr>
          <p:cNvPr id="1033" name="Текст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ru-RU"/>
          </a:p>
        </p:txBody>
      </p:sp>
      <p:sp>
        <p:nvSpPr>
          <p:cNvPr id="22" name="Номер слайда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7B072CE9-472E-4A42-9E72-2F06A200E2D0}" type="slidenum">
              <a:rPr lang="ru-RU"/>
              <a:pPr>
                <a:defRPr/>
              </a:pPr>
              <a:t>‹#›</a:t>
            </a:fld>
            <a:endParaRPr lang="ru-RU"/>
          </a:p>
        </p:txBody>
      </p:sp>
      <p:sp>
        <p:nvSpPr>
          <p:cNvPr id="15" name="Прямоугольник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859" r:id="rId1"/>
    <p:sldLayoutId id="2147483854" r:id="rId2"/>
    <p:sldLayoutId id="2147483860" r:id="rId3"/>
    <p:sldLayoutId id="2147483855" r:id="rId4"/>
    <p:sldLayoutId id="2147483861" r:id="rId5"/>
    <p:sldLayoutId id="2147483856" r:id="rId6"/>
    <p:sldLayoutId id="2147483862" r:id="rId7"/>
    <p:sldLayoutId id="2147483863" r:id="rId8"/>
    <p:sldLayoutId id="2147483864" r:id="rId9"/>
    <p:sldLayoutId id="2147483857" r:id="rId10"/>
    <p:sldLayoutId id="2147483858"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Corbel" pitchFamily="34" charset="0"/>
        </a:defRPr>
      </a:lvl2pPr>
      <a:lvl3pPr algn="l" rtl="0" eaLnBrk="0" fontAlgn="base" hangingPunct="0">
        <a:spcBef>
          <a:spcPct val="0"/>
        </a:spcBef>
        <a:spcAft>
          <a:spcPct val="0"/>
        </a:spcAft>
        <a:defRPr sz="4300">
          <a:solidFill>
            <a:srgbClr val="572314"/>
          </a:solidFill>
          <a:latin typeface="Corbel" pitchFamily="34" charset="0"/>
        </a:defRPr>
      </a:lvl3pPr>
      <a:lvl4pPr algn="l" rtl="0" eaLnBrk="0" fontAlgn="base" hangingPunct="0">
        <a:spcBef>
          <a:spcPct val="0"/>
        </a:spcBef>
        <a:spcAft>
          <a:spcPct val="0"/>
        </a:spcAft>
        <a:defRPr sz="4300">
          <a:solidFill>
            <a:srgbClr val="572314"/>
          </a:solidFill>
          <a:latin typeface="Corbel" pitchFamily="34" charset="0"/>
        </a:defRPr>
      </a:lvl4pPr>
      <a:lvl5pPr algn="l" rtl="0" eaLnBrk="0" fontAlgn="base" hangingPunct="0">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19200" y="609600"/>
            <a:ext cx="7462838" cy="3581400"/>
          </a:xfrm>
        </p:spPr>
        <p:txBody>
          <a:bodyPr anchor="ctr">
            <a:noAutofit/>
          </a:bodyPr>
          <a:lstStyle/>
          <a:p>
            <a:pPr algn="ctr" eaLnBrk="1" fontAlgn="auto" hangingPunct="1">
              <a:spcAft>
                <a:spcPts val="0"/>
              </a:spcAft>
              <a:defRPr/>
            </a:pPr>
            <a:r>
              <a:rPr lang="ru-RU" sz="3600" b="1" dirty="0" smtClean="0">
                <a:solidFill>
                  <a:schemeClr val="tx2">
                    <a:satMod val="130000"/>
                  </a:schemeClr>
                </a:solidFill>
                <a:latin typeface="Times New Roman" pitchFamily="18" charset="0"/>
                <a:cs typeface="Times New Roman" pitchFamily="18" charset="0"/>
              </a:rPr>
              <a:t>Интерактивные методы и формы современного педагога в процессе реализации ФГОС ДО и профессионального стандарта «Педагог»</a:t>
            </a:r>
            <a:br>
              <a:rPr lang="ru-RU" sz="3600" b="1" dirty="0" smtClean="0">
                <a:solidFill>
                  <a:schemeClr val="tx2">
                    <a:satMod val="130000"/>
                  </a:schemeClr>
                </a:solidFill>
                <a:latin typeface="Times New Roman" pitchFamily="18" charset="0"/>
                <a:cs typeface="Times New Roman" pitchFamily="18" charset="0"/>
              </a:rPr>
            </a:br>
            <a:r>
              <a:rPr lang="ru-RU" sz="3600" b="1" dirty="0" smtClean="0">
                <a:solidFill>
                  <a:schemeClr val="tx2">
                    <a:satMod val="130000"/>
                  </a:schemeClr>
                </a:solidFill>
                <a:latin typeface="Times New Roman" pitchFamily="18" charset="0"/>
                <a:cs typeface="Times New Roman" pitchFamily="18" charset="0"/>
              </a:rPr>
              <a:t>(Культурные практики в ДОО)</a:t>
            </a:r>
          </a:p>
        </p:txBody>
      </p:sp>
      <p:sp>
        <p:nvSpPr>
          <p:cNvPr id="3075" name="Rectangle 3"/>
          <p:cNvSpPr>
            <a:spLocks noGrp="1" noChangeArrowheads="1"/>
          </p:cNvSpPr>
          <p:nvPr>
            <p:ph type="subTitle" idx="1"/>
          </p:nvPr>
        </p:nvSpPr>
        <p:spPr>
          <a:xfrm>
            <a:off x="1752600" y="4343400"/>
            <a:ext cx="6929438" cy="1905000"/>
          </a:xfrm>
        </p:spPr>
        <p:txBody>
          <a:bodyPr anchor="ctr">
            <a:noAutofit/>
          </a:bodyPr>
          <a:lstStyle/>
          <a:p>
            <a:pPr algn="r" eaLnBrk="1" fontAlgn="auto" hangingPunct="1">
              <a:lnSpc>
                <a:spcPct val="110000"/>
              </a:lnSpc>
              <a:spcBef>
                <a:spcPts val="0"/>
              </a:spcBef>
              <a:spcAft>
                <a:spcPts val="0"/>
              </a:spcAft>
              <a:buFont typeface="Wingdings 2"/>
              <a:buNone/>
              <a:defRPr/>
            </a:pPr>
            <a:r>
              <a:rPr lang="ru-RU" sz="2000" b="1" i="1" dirty="0" smtClean="0">
                <a:solidFill>
                  <a:srgbClr val="FF0000"/>
                </a:solidFill>
                <a:latin typeface="Times New Roman" pitchFamily="18" charset="0"/>
                <a:cs typeface="Times New Roman" pitchFamily="18" charset="0"/>
              </a:rPr>
              <a:t>Составитель </a:t>
            </a:r>
            <a:r>
              <a:rPr lang="ru-RU" sz="2000" b="1" i="1" dirty="0" err="1" smtClean="0">
                <a:solidFill>
                  <a:srgbClr val="FF0000"/>
                </a:solidFill>
                <a:latin typeface="Times New Roman" pitchFamily="18" charset="0"/>
                <a:cs typeface="Times New Roman" pitchFamily="18" charset="0"/>
              </a:rPr>
              <a:t>Погаленко</a:t>
            </a:r>
            <a:r>
              <a:rPr lang="ru-RU" sz="2000" b="1" i="1" dirty="0" smtClean="0">
                <a:solidFill>
                  <a:srgbClr val="FF0000"/>
                </a:solidFill>
                <a:latin typeface="Times New Roman" pitchFamily="18" charset="0"/>
                <a:cs typeface="Times New Roman" pitchFamily="18" charset="0"/>
              </a:rPr>
              <a:t> И.А. </a:t>
            </a:r>
          </a:p>
          <a:p>
            <a:pPr algn="r" eaLnBrk="1" fontAlgn="auto" hangingPunct="1">
              <a:lnSpc>
                <a:spcPct val="110000"/>
              </a:lnSpc>
              <a:spcBef>
                <a:spcPts val="0"/>
              </a:spcBef>
              <a:spcAft>
                <a:spcPts val="0"/>
              </a:spcAft>
              <a:buFont typeface="Wingdings 2"/>
              <a:buNone/>
              <a:defRPr/>
            </a:pPr>
            <a:r>
              <a:rPr lang="ru-RU" sz="2000" b="1" i="1" dirty="0" smtClean="0">
                <a:solidFill>
                  <a:srgbClr val="FF0000"/>
                </a:solidFill>
                <a:latin typeface="Times New Roman" pitchFamily="18" charset="0"/>
                <a:cs typeface="Times New Roman" pitchFamily="18" charset="0"/>
              </a:rPr>
              <a:t>Педагог дополнительного образования</a:t>
            </a:r>
          </a:p>
          <a:p>
            <a:pPr algn="r" eaLnBrk="1" fontAlgn="auto" hangingPunct="1">
              <a:lnSpc>
                <a:spcPct val="110000"/>
              </a:lnSpc>
              <a:spcBef>
                <a:spcPts val="0"/>
              </a:spcBef>
              <a:spcAft>
                <a:spcPts val="0"/>
              </a:spcAft>
              <a:buFont typeface="Wingdings 2"/>
              <a:buNone/>
              <a:defRPr/>
            </a:pPr>
            <a:r>
              <a:rPr lang="ru-RU" sz="2000" b="1" i="1" dirty="0" smtClean="0">
                <a:solidFill>
                  <a:srgbClr val="FF0000"/>
                </a:solidFill>
                <a:latin typeface="Times New Roman" pitchFamily="18" charset="0"/>
                <a:cs typeface="Times New Roman" pitchFamily="18" charset="0"/>
              </a:rPr>
              <a:t>ГБДОУ </a:t>
            </a:r>
            <a:r>
              <a:rPr lang="ru-RU" sz="2000" b="1" i="1" dirty="0" smtClean="0">
                <a:solidFill>
                  <a:srgbClr val="FF0000"/>
                </a:solidFill>
                <a:latin typeface="Times New Roman" pitchFamily="18" charset="0"/>
                <a:cs typeface="Times New Roman" pitchFamily="18" charset="0"/>
              </a:rPr>
              <a:t>№20</a:t>
            </a:r>
          </a:p>
          <a:p>
            <a:pPr algn="r" eaLnBrk="1" fontAlgn="auto" hangingPunct="1">
              <a:lnSpc>
                <a:spcPct val="110000"/>
              </a:lnSpc>
              <a:spcBef>
                <a:spcPts val="0"/>
              </a:spcBef>
              <a:spcAft>
                <a:spcPts val="0"/>
              </a:spcAft>
              <a:buFont typeface="Wingdings 2"/>
              <a:buNone/>
              <a:defRPr/>
            </a:pPr>
            <a:r>
              <a:rPr lang="ru-RU" sz="2000" b="1" i="1" dirty="0" smtClean="0">
                <a:solidFill>
                  <a:srgbClr val="FF0000"/>
                </a:solidFill>
                <a:latin typeface="Times New Roman" pitchFamily="18" charset="0"/>
                <a:cs typeface="Times New Roman" pitchFamily="18" charset="0"/>
              </a:rPr>
              <a:t>Кировского района</a:t>
            </a:r>
          </a:p>
          <a:p>
            <a:pPr algn="r" eaLnBrk="1" fontAlgn="auto" hangingPunct="1">
              <a:lnSpc>
                <a:spcPct val="110000"/>
              </a:lnSpc>
              <a:spcBef>
                <a:spcPts val="0"/>
              </a:spcBef>
              <a:spcAft>
                <a:spcPts val="0"/>
              </a:spcAft>
              <a:buFont typeface="Wingdings 2"/>
              <a:buNone/>
              <a:defRPr/>
            </a:pPr>
            <a:r>
              <a:rPr lang="ru-RU" sz="2000" b="1" i="1" dirty="0" smtClean="0">
                <a:solidFill>
                  <a:srgbClr val="FF0000"/>
                </a:solidFill>
                <a:latin typeface="Times New Roman" pitchFamily="18" charset="0"/>
                <a:cs typeface="Times New Roman" pitchFamily="18" charset="0"/>
              </a:rPr>
              <a:t>Санкт-Петербурга</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07097" y="1752600"/>
            <a:ext cx="8136903" cy="4680520"/>
          </a:xfrm>
        </p:spPr>
        <p:txBody>
          <a:bodyPr>
            <a:normAutofit/>
          </a:bodyPr>
          <a:lstStyle/>
          <a:p>
            <a:pPr>
              <a:buNone/>
            </a:pPr>
            <a:r>
              <a:rPr lang="ru-RU" sz="2000" u="sng" dirty="0" smtClean="0">
                <a:latin typeface="Times New Roman" pitchFamily="18" charset="0"/>
                <a:cs typeface="Times New Roman" pitchFamily="18" charset="0"/>
              </a:rPr>
              <a:t>1.Направление</a:t>
            </a:r>
          </a:p>
          <a:p>
            <a:pPr>
              <a:buNone/>
            </a:pPr>
            <a:r>
              <a:rPr lang="ru-RU" sz="2000" dirty="0" smtClean="0">
                <a:latin typeface="Times New Roman" pitchFamily="18" charset="0"/>
                <a:cs typeface="Times New Roman" pitchFamily="18" charset="0"/>
              </a:rPr>
              <a:t>   Цель: Реализация системы творческих заданий, ориентированных на познание объектов, ситуаций, явлений. Они способствуют накоплению творческого опыта познания действительности через изучение объектов, ситуаций, явлений на основе выделенных признаков</a:t>
            </a:r>
          </a:p>
          <a:p>
            <a:pPr>
              <a:buNone/>
            </a:pPr>
            <a:r>
              <a:rPr lang="ru-RU" sz="2000" dirty="0" smtClean="0">
                <a:latin typeface="Times New Roman" pitchFamily="18" charset="0"/>
                <a:cs typeface="Times New Roman" pitchFamily="18" charset="0"/>
              </a:rPr>
              <a:t>    Методы: наглядно-практические, </a:t>
            </a:r>
            <a:r>
              <a:rPr lang="ru-RU" sz="2000" dirty="0" err="1" smtClean="0">
                <a:latin typeface="Times New Roman" pitchFamily="18" charset="0"/>
                <a:cs typeface="Times New Roman" pitchFamily="18" charset="0"/>
              </a:rPr>
              <a:t>сериации</a:t>
            </a:r>
            <a:r>
              <a:rPr lang="ru-RU" sz="2000" dirty="0" smtClean="0">
                <a:latin typeface="Times New Roman" pitchFamily="18" charset="0"/>
                <a:cs typeface="Times New Roman" pitchFamily="18" charset="0"/>
              </a:rPr>
              <a:t> и классификации (традиционные) и формирования ассоциаций, установления аналогии, выявления противоречий (нетрадиционные) и др. Основными формами работы с детьми являются занятия (НОД) и экскурсии.</a:t>
            </a:r>
          </a:p>
          <a:p>
            <a:endParaRPr lang="ru-RU" sz="20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pPr algn="ctr"/>
            <a:r>
              <a:rPr lang="ru-RU" sz="2800" dirty="0" smtClean="0"/>
              <a:t>Направления реализации культурных практик</a:t>
            </a:r>
            <a:endParaRPr lang="ru-RU" sz="2800" dirty="0">
              <a:solidFill>
                <a:schemeClr val="tx1"/>
              </a:solidFill>
            </a:endParaRPr>
          </a:p>
        </p:txBody>
      </p:sp>
    </p:spTree>
    <p:extLst>
      <p:ext uri="{BB962C8B-B14F-4D97-AF65-F5344CB8AC3E}">
        <p14:creationId xmlns:p14="http://schemas.microsoft.com/office/powerpoint/2010/main" val="2418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1219200" y="457200"/>
            <a:ext cx="7499350" cy="5791200"/>
          </a:xfrm>
        </p:spPr>
        <p:txBody>
          <a:bodyPr/>
          <a:lstStyle/>
          <a:p>
            <a:pPr eaLnBrk="1" hangingPunct="1">
              <a:lnSpc>
                <a:spcPct val="90000"/>
              </a:lnSpc>
              <a:buNone/>
            </a:pPr>
            <a:r>
              <a:rPr lang="ru-RU" sz="2000" u="sng" dirty="0" smtClean="0">
                <a:latin typeface="Times New Roman" pitchFamily="18" charset="0"/>
                <a:cs typeface="Times New Roman" pitchFamily="18" charset="0"/>
              </a:rPr>
              <a:t>2.Направление</a:t>
            </a:r>
          </a:p>
          <a:p>
            <a:pPr eaLnBrk="1" hangingPunct="1">
              <a:lnSpc>
                <a:spcPct val="90000"/>
              </a:lnSpc>
              <a:buNone/>
            </a:pPr>
            <a:r>
              <a:rPr lang="ru-RU" sz="2000" dirty="0" smtClean="0">
                <a:latin typeface="Times New Roman" pitchFamily="18" charset="0"/>
                <a:cs typeface="Times New Roman" pitchFamily="18" charset="0"/>
              </a:rPr>
              <a:t>Цель: реализация системы творческих заданий, ориентированных на использование в новом качестве объектов, ситуаций, явлений. Обеспечивает накопление опыта творческого подхода к использованию уже существующих объектов, ситуаций, явлений. </a:t>
            </a:r>
          </a:p>
          <a:p>
            <a:pPr eaLnBrk="1" hangingPunct="1">
              <a:lnSpc>
                <a:spcPct val="90000"/>
              </a:lnSpc>
              <a:buNone/>
            </a:pPr>
            <a:r>
              <a:rPr lang="ru-RU" sz="2000" dirty="0" smtClean="0">
                <a:latin typeface="Times New Roman" pitchFamily="18" charset="0"/>
                <a:cs typeface="Times New Roman" pitchFamily="18" charset="0"/>
              </a:rPr>
              <a:t>Это позволяет: </a:t>
            </a:r>
          </a:p>
          <a:p>
            <a:pPr eaLnBrk="1" hangingPunct="1">
              <a:lnSpc>
                <a:spcPct val="90000"/>
              </a:lnSpc>
              <a:buFontTx/>
              <a:buChar char="-"/>
            </a:pPr>
            <a:r>
              <a:rPr lang="ru-RU" sz="2000" dirty="0" smtClean="0">
                <a:latin typeface="Times New Roman" pitchFamily="18" charset="0"/>
                <a:cs typeface="Times New Roman" pitchFamily="18" charset="0"/>
              </a:rPr>
              <a:t>рассматривать объекты ситуации, явления с различных точек зрения;</a:t>
            </a:r>
          </a:p>
          <a:p>
            <a:pPr eaLnBrk="1" hangingPunct="1">
              <a:lnSpc>
                <a:spcPct val="90000"/>
              </a:lnSpc>
              <a:buFontTx/>
              <a:buChar char="-"/>
            </a:pPr>
            <a:r>
              <a:rPr lang="ru-RU" sz="2000" dirty="0" smtClean="0">
                <a:latin typeface="Times New Roman" pitchFamily="18" charset="0"/>
                <a:cs typeface="Times New Roman" pitchFamily="18" charset="0"/>
              </a:rPr>
              <a:t> находить фантастические применения реально существующим системам</a:t>
            </a:r>
            <a:r>
              <a:rPr lang="ru-RU" sz="2000" dirty="0" smtClean="0"/>
              <a:t>;</a:t>
            </a:r>
          </a:p>
          <a:p>
            <a:pPr eaLnBrk="1" hangingPunct="1">
              <a:lnSpc>
                <a:spcPct val="90000"/>
              </a:lnSpc>
              <a:buFontTx/>
              <a:buChar char="-"/>
            </a:pPr>
            <a:r>
              <a:rPr lang="ru-RU" sz="2000" dirty="0" smtClean="0">
                <a:latin typeface="Times New Roman" pitchFamily="18" charset="0"/>
                <a:cs typeface="Times New Roman" pitchFamily="18" charset="0"/>
              </a:rPr>
              <a:t> осуществлять перенос функций в различные области применения;</a:t>
            </a:r>
          </a:p>
          <a:p>
            <a:pPr eaLnBrk="1" hangingPunct="1">
              <a:lnSpc>
                <a:spcPct val="90000"/>
              </a:lnSpc>
              <a:buNone/>
            </a:pPr>
            <a:r>
              <a:rPr lang="ru-RU" sz="2000" dirty="0" smtClean="0">
                <a:latin typeface="Times New Roman" pitchFamily="18" charset="0"/>
                <a:cs typeface="Times New Roman" pitchFamily="18" charset="0"/>
              </a:rPr>
              <a:t>В основном здесь традиционно используются словесные и практические методы. </a:t>
            </a:r>
          </a:p>
          <a:p>
            <a:pPr eaLnBrk="1" hangingPunct="1">
              <a:lnSpc>
                <a:spcPct val="90000"/>
              </a:lnSpc>
              <a:buNone/>
            </a:pPr>
            <a:r>
              <a:rPr lang="ru-RU" sz="2000" dirty="0" smtClean="0">
                <a:latin typeface="Times New Roman" pitchFamily="18" charset="0"/>
                <a:cs typeface="Times New Roman" pitchFamily="18" charset="0"/>
              </a:rPr>
              <a:t>Нетрадиционно: прием аналогии, «оживления», изменения агрегатного состояния, увеличение-уменьшение, «матрешки», «наоборот», обращения вреда в пользу и др. Основными формами работы здесь являются подгрупповые занятия и организация самостоятельной деятельности детей.</a:t>
            </a:r>
          </a:p>
          <a:p>
            <a:pPr eaLnBrk="1" hangingPunct="1">
              <a:lnSpc>
                <a:spcPct val="90000"/>
              </a:lnSpc>
            </a:pPr>
            <a:endParaRPr lang="ru-RU" sz="2800" b="1" dirty="0" smtClean="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63080" y="381000"/>
            <a:ext cx="8280920" cy="6048672"/>
          </a:xfrm>
        </p:spPr>
        <p:txBody>
          <a:bodyPr>
            <a:normAutofit/>
          </a:bodyPr>
          <a:lstStyle/>
          <a:p>
            <a:pPr>
              <a:buNone/>
            </a:pP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3Направление</a:t>
            </a:r>
          </a:p>
          <a:p>
            <a:pPr>
              <a:buNone/>
            </a:pPr>
            <a:r>
              <a:rPr lang="ru-RU" sz="2000" dirty="0" smtClean="0">
                <a:latin typeface="Times New Roman" pitchFamily="18" charset="0"/>
                <a:cs typeface="Times New Roman" pitchFamily="18" charset="0"/>
              </a:rPr>
              <a:t> Цель: реализация системы творческих заданий, ориентированных на преобразование объектов, ситуаций, явлений, которая способствует  приобретению творческого опыта в осуществлении фантастических (реальных) изменений внешнего вида систем (формы, цвета, материала, расположения частей и др.).  </a:t>
            </a:r>
          </a:p>
          <a:p>
            <a:pPr>
              <a:buNone/>
            </a:pPr>
            <a:r>
              <a:rPr lang="ru-RU" sz="2000" dirty="0" smtClean="0">
                <a:latin typeface="Times New Roman" pitchFamily="18" charset="0"/>
                <a:cs typeface="Times New Roman" pitchFamily="18" charset="0"/>
              </a:rPr>
              <a:t>Среди традиционных методов работы - экологические опыты и экспериментирование с изобразительными материалами, среди нетрадиционных - метод фокальных объектов и усовершенствования игрушки, развития творческого мышления и творческого конструирования. </a:t>
            </a:r>
          </a:p>
          <a:p>
            <a:pPr>
              <a:buNone/>
            </a:pPr>
            <a:r>
              <a:rPr lang="ru-RU" sz="2000" dirty="0" smtClean="0">
                <a:latin typeface="Times New Roman" pitchFamily="18" charset="0"/>
                <a:cs typeface="Times New Roman" pitchFamily="18" charset="0"/>
              </a:rPr>
              <a:t>Основные формы работы - конкурсы детско-родительского творчества (традиционно), организация подгрупповой работы детей в лаборатории (нетрадиционно).</a:t>
            </a:r>
            <a:endParaRPr lang="ru-RU" sz="2000" dirty="0">
              <a:solidFill>
                <a:schemeClr val="tx1"/>
              </a:solidFill>
            </a:endParaRPr>
          </a:p>
          <a:p>
            <a:endParaRPr lang="ru-RU" dirty="0"/>
          </a:p>
        </p:txBody>
      </p:sp>
    </p:spTree>
    <p:extLst>
      <p:ext uri="{BB962C8B-B14F-4D97-AF65-F5344CB8AC3E}">
        <p14:creationId xmlns:p14="http://schemas.microsoft.com/office/powerpoint/2010/main" val="3230146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1219200" y="381000"/>
            <a:ext cx="7499350" cy="5257800"/>
          </a:xfrm>
        </p:spPr>
        <p:txBody>
          <a:bodyPr>
            <a:normAutofit lnSpcReduction="10000"/>
          </a:bodyPr>
          <a:lstStyle/>
          <a:p>
            <a:pPr marL="365760" indent="-283464" eaLnBrk="1" fontAlgn="auto" hangingPunct="1">
              <a:lnSpc>
                <a:spcPct val="90000"/>
              </a:lnSpc>
              <a:spcAft>
                <a:spcPts val="0"/>
              </a:spcAft>
              <a:buFont typeface="Wingdings 2"/>
              <a:buChar char=""/>
              <a:defRPr/>
            </a:pPr>
            <a:r>
              <a:rPr lang="ru-RU" sz="2000" u="sng" dirty="0" smtClean="0">
                <a:latin typeface="Times New Roman" pitchFamily="18" charset="0"/>
                <a:cs typeface="Times New Roman" pitchFamily="18" charset="0"/>
              </a:rPr>
              <a:t>4направление</a:t>
            </a:r>
            <a:r>
              <a:rPr lang="ru-RU" sz="2000" dirty="0" smtClean="0">
                <a:latin typeface="Times New Roman" pitchFamily="18" charset="0"/>
                <a:cs typeface="Times New Roman" pitchFamily="18" charset="0"/>
              </a:rPr>
              <a:t> </a:t>
            </a:r>
          </a:p>
          <a:p>
            <a:pPr marL="365760" indent="-283464" eaLnBrk="1" fontAlgn="auto" hangingPunct="1">
              <a:lnSpc>
                <a:spcPct val="90000"/>
              </a:lnSpc>
              <a:spcAft>
                <a:spcPts val="0"/>
              </a:spcAft>
              <a:buNone/>
              <a:defRPr/>
            </a:pPr>
            <a:r>
              <a:rPr lang="ru-RU" sz="2000" dirty="0" smtClean="0">
                <a:latin typeface="Times New Roman" pitchFamily="18" charset="0"/>
                <a:cs typeface="Times New Roman" pitchFamily="18" charset="0"/>
              </a:rPr>
              <a:t>Цель: реализация системы творческих заданий, </a:t>
            </a:r>
            <a:r>
              <a:rPr lang="ru-RU" sz="2000" dirty="0" err="1" smtClean="0">
                <a:latin typeface="Times New Roman" pitchFamily="18" charset="0"/>
                <a:cs typeface="Times New Roman" pitchFamily="18" charset="0"/>
              </a:rPr>
              <a:t>ориентированых</a:t>
            </a:r>
            <a:r>
              <a:rPr lang="ru-RU" sz="2000" dirty="0" smtClean="0">
                <a:latin typeface="Times New Roman" pitchFamily="18" charset="0"/>
                <a:cs typeface="Times New Roman" pitchFamily="18" charset="0"/>
              </a:rPr>
              <a:t> на создание новых объектов, ситуаций, явлений, которая обеспечивает развитие умений создания оригинальных творческих продуктов  на основе получения качественно новой идеи субъекта творческой деятельности,  ориентирование при выполнении творческого задания на идеальный конечный результат развития системы, </a:t>
            </a:r>
            <a:r>
              <a:rPr lang="ru-RU" sz="2000" dirty="0" err="1" smtClean="0">
                <a:latin typeface="Times New Roman" pitchFamily="18" charset="0"/>
                <a:cs typeface="Times New Roman" pitchFamily="18" charset="0"/>
              </a:rPr>
              <a:t>переоткрытия</a:t>
            </a:r>
            <a:r>
              <a:rPr lang="ru-RU" sz="2000" dirty="0" smtClean="0">
                <a:latin typeface="Times New Roman" pitchFamily="18" charset="0"/>
                <a:cs typeface="Times New Roman" pitchFamily="18" charset="0"/>
              </a:rPr>
              <a:t> уже существующих объектов и явлений с помощью элементов диалектической логики.  </a:t>
            </a:r>
          </a:p>
          <a:p>
            <a:pPr marL="365760" indent="-283464" eaLnBrk="1" fontAlgn="auto" hangingPunct="1">
              <a:lnSpc>
                <a:spcPct val="90000"/>
              </a:lnSpc>
              <a:spcAft>
                <a:spcPts val="0"/>
              </a:spcAft>
              <a:buNone/>
              <a:defRPr/>
            </a:pPr>
            <a:r>
              <a:rPr lang="ru-RU" sz="2000" dirty="0" smtClean="0">
                <a:latin typeface="Times New Roman" pitchFamily="18" charset="0"/>
                <a:cs typeface="Times New Roman" pitchFamily="18" charset="0"/>
              </a:rPr>
              <a:t>Среди традиционных методов работы здесь выступают диалоговые методы и методы экспериментирования.</a:t>
            </a:r>
          </a:p>
          <a:p>
            <a:pPr marL="365760" indent="-283464" eaLnBrk="1" fontAlgn="auto" hangingPunct="1">
              <a:lnSpc>
                <a:spcPct val="90000"/>
              </a:lnSpc>
              <a:spcAft>
                <a:spcPts val="0"/>
              </a:spcAft>
              <a:buNone/>
              <a:defRPr/>
            </a:pPr>
            <a:r>
              <a:rPr lang="ru-RU" sz="2000" dirty="0" smtClean="0">
                <a:latin typeface="Times New Roman" pitchFamily="18" charset="0"/>
                <a:cs typeface="Times New Roman" pitchFamily="18" charset="0"/>
              </a:rPr>
              <a:t> Среди нетрадиционных - методы </a:t>
            </a:r>
            <a:r>
              <a:rPr lang="ru-RU" sz="2000" dirty="0" err="1" smtClean="0">
                <a:latin typeface="Times New Roman" pitchFamily="18" charset="0"/>
                <a:cs typeface="Times New Roman" pitchFamily="18" charset="0"/>
              </a:rPr>
              <a:t>проблематизации</a:t>
            </a:r>
            <a:r>
              <a:rPr lang="ru-RU" sz="2000" dirty="0" smtClean="0">
                <a:latin typeface="Times New Roman" pitchFamily="18" charset="0"/>
                <a:cs typeface="Times New Roman" pitchFamily="18" charset="0"/>
              </a:rPr>
              <a:t>, мозгового штурма, развития творческого воображения.  </a:t>
            </a:r>
          </a:p>
          <a:p>
            <a:pPr marL="365760" indent="-283464" eaLnBrk="1" fontAlgn="auto" hangingPunct="1">
              <a:lnSpc>
                <a:spcPct val="90000"/>
              </a:lnSpc>
              <a:spcAft>
                <a:spcPts val="0"/>
              </a:spcAft>
              <a:buNone/>
              <a:defRPr/>
            </a:pPr>
            <a:r>
              <a:rPr lang="ru-RU" sz="2000" dirty="0" smtClean="0">
                <a:latin typeface="Times New Roman" pitchFamily="18" charset="0"/>
                <a:cs typeface="Times New Roman" pitchFamily="18" charset="0"/>
              </a:rPr>
              <a:t>Основные формы работы - организация детских выставок (традиционно),  проектной деятельности детей и взрослых (нетрадиционно). При этом существуют виды нетрадиционной техники создания творческого образа, в частности изобразительного.</a:t>
            </a:r>
          </a:p>
          <a:p>
            <a:pPr marL="365760" indent="-283464" eaLnBrk="1" fontAlgn="auto" hangingPunct="1">
              <a:lnSpc>
                <a:spcPct val="90000"/>
              </a:lnSpc>
              <a:spcAft>
                <a:spcPts val="0"/>
              </a:spcAft>
              <a:buFont typeface="Wingdings 2"/>
              <a:buChar char=""/>
              <a:defRPr/>
            </a:pPr>
            <a:endParaRPr lang="ru-RU" sz="2000" dirty="0" smtClean="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71600" y="609600"/>
            <a:ext cx="7499350" cy="5867400"/>
          </a:xfrm>
        </p:spPr>
        <p:txBody>
          <a:bodyPr/>
          <a:lstStyle/>
          <a:p>
            <a:pPr>
              <a:buNone/>
            </a:pPr>
            <a:r>
              <a:rPr lang="ru-RU" sz="2000" u="sng" dirty="0" smtClean="0">
                <a:latin typeface="Times New Roman" pitchFamily="18" charset="0"/>
                <a:cs typeface="Times New Roman" pitchFamily="18" charset="0"/>
              </a:rPr>
              <a:t>На основе культурных практик у ребенка формируются:</a:t>
            </a:r>
          </a:p>
          <a:p>
            <a:pPr>
              <a:buNone/>
            </a:pPr>
            <a:r>
              <a:rPr lang="ru-RU" sz="2000" dirty="0" smtClean="0">
                <a:latin typeface="Times New Roman" pitchFamily="18" charset="0"/>
                <a:cs typeface="Times New Roman" pitchFamily="18" charset="0"/>
              </a:rPr>
              <a:t>    - привычки, пристрастия, интересы и излюбленные занятия</a:t>
            </a:r>
          </a:p>
          <a:p>
            <a:pPr>
              <a:buNone/>
            </a:pPr>
            <a:r>
              <a:rPr lang="ru-RU" sz="2000" dirty="0" smtClean="0">
                <a:latin typeface="Times New Roman" pitchFamily="18" charset="0"/>
                <a:cs typeface="Times New Roman" pitchFamily="18" charset="0"/>
              </a:rPr>
              <a:t>    - обогащается опыт общения со взрослыми, сверстниками и младшими детьми, </a:t>
            </a:r>
          </a:p>
          <a:p>
            <a:pPr>
              <a:buNone/>
            </a:pPr>
            <a:r>
              <a:rPr lang="ru-RU" sz="2000" dirty="0" smtClean="0">
                <a:latin typeface="Times New Roman" pitchFamily="18" charset="0"/>
                <a:cs typeface="Times New Roman" pitchFamily="18" charset="0"/>
              </a:rPr>
              <a:t>     - приобретается собственный нравственный, эмоциональный опыт сопереживания, заботы, </a:t>
            </a:r>
            <a:r>
              <a:rPr lang="ru-RU" sz="2000" dirty="0" err="1" smtClean="0">
                <a:latin typeface="Times New Roman" pitchFamily="18" charset="0"/>
                <a:cs typeface="Times New Roman" pitchFamily="18" charset="0"/>
              </a:rPr>
              <a:t>эмпатии</a:t>
            </a:r>
            <a:r>
              <a:rPr lang="ru-RU" sz="2000" dirty="0" smtClean="0">
                <a:latin typeface="Times New Roman" pitchFamily="18" charset="0"/>
                <a:cs typeface="Times New Roman" pitchFamily="18" charset="0"/>
              </a:rPr>
              <a:t>, помощи. </a:t>
            </a:r>
          </a:p>
          <a:p>
            <a:pPr>
              <a:buNone/>
            </a:pPr>
            <a:r>
              <a:rPr lang="ru-RU" sz="2000" b="1" i="1" dirty="0" smtClean="0">
                <a:latin typeface="Times New Roman" pitchFamily="18" charset="0"/>
                <a:cs typeface="Times New Roman" pitchFamily="18" charset="0"/>
              </a:rPr>
              <a:t>    Таким образом, культурные практики включают обычные (привычные, повседневные) способы самоопределения и самореализации, тесно связанные с содержанием бытия ребенка и события с другими людьми и поэтому обеспечивают реализацию универсальных культурных умений ребенка, включают готовность и способность ребенка действовать во всех обстоятельствах жизни и деятельности на основе культурных норм.</a:t>
            </a:r>
          </a:p>
          <a:p>
            <a:pPr algn="ctr">
              <a:buNone/>
            </a:pPr>
            <a:r>
              <a:rPr lang="ru-RU" sz="2000" b="1" i="1" u="sng" dirty="0" smtClean="0">
                <a:latin typeface="Times New Roman" pitchFamily="18" charset="0"/>
                <a:cs typeface="Times New Roman" pitchFamily="18" charset="0"/>
              </a:rPr>
              <a:t>А для взрослого появляется еще одна возможность соприкоснуться с прекрасным миром детства и стать для ребенка близким другом.</a:t>
            </a:r>
          </a:p>
          <a:p>
            <a:pPr>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a:xfrm>
            <a:off x="533400" y="304800"/>
            <a:ext cx="8458200" cy="1143000"/>
          </a:xfrm>
        </p:spPr>
        <p:txBody>
          <a:bodyPr>
            <a:normAutofit fontScale="90000"/>
          </a:bodyPr>
          <a:lstStyle/>
          <a:p>
            <a:pPr algn="ctr" eaLnBrk="1" fontAlgn="auto" hangingPunct="1">
              <a:spcAft>
                <a:spcPts val="0"/>
              </a:spcAft>
              <a:defRPr/>
            </a:pPr>
            <a:r>
              <a:rPr lang="ru-RU" dirty="0" smtClean="0">
                <a:solidFill>
                  <a:schemeClr val="tx2">
                    <a:satMod val="130000"/>
                  </a:schemeClr>
                </a:solidFill>
                <a:latin typeface="Times New Roman" pitchFamily="18" charset="0"/>
                <a:cs typeface="Times New Roman" pitchFamily="18" charset="0"/>
              </a:rPr>
              <a:t>ФГОС ДО; </a:t>
            </a:r>
            <a:r>
              <a:rPr lang="ru-RU" dirty="0" err="1" smtClean="0">
                <a:solidFill>
                  <a:schemeClr val="tx2">
                    <a:satMod val="130000"/>
                  </a:schemeClr>
                </a:solidFill>
                <a:latin typeface="Times New Roman" pitchFamily="18" charset="0"/>
                <a:cs typeface="Times New Roman" pitchFamily="18" charset="0"/>
              </a:rPr>
              <a:t>профстандарт</a:t>
            </a:r>
            <a:r>
              <a:rPr lang="ru-RU" dirty="0" smtClean="0">
                <a:solidFill>
                  <a:schemeClr val="tx2">
                    <a:satMod val="130000"/>
                  </a:schemeClr>
                </a:solidFill>
                <a:latin typeface="Times New Roman" pitchFamily="18" charset="0"/>
                <a:cs typeface="Times New Roman" pitchFamily="18" charset="0"/>
              </a:rPr>
              <a:t> «Педагог»</a:t>
            </a:r>
          </a:p>
        </p:txBody>
      </p:sp>
      <p:sp>
        <p:nvSpPr>
          <p:cNvPr id="3" name="Объект 2"/>
          <p:cNvSpPr>
            <a:spLocks noGrp="1"/>
          </p:cNvSpPr>
          <p:nvPr>
            <p:ph idx="1"/>
          </p:nvPr>
        </p:nvSpPr>
        <p:spPr>
          <a:xfrm>
            <a:off x="1370013" y="1827213"/>
            <a:ext cx="7313612" cy="4443412"/>
          </a:xfrm>
        </p:spPr>
        <p:txBody>
          <a:bodyPr>
            <a:normAutofit/>
          </a:bodyPr>
          <a:lstStyle/>
          <a:p>
            <a:pPr marL="0" indent="0" eaLnBrk="1" fontAlgn="auto" hangingPunct="1">
              <a:spcAft>
                <a:spcPts val="0"/>
              </a:spcAft>
              <a:buNone/>
              <a:defRPr/>
            </a:pPr>
            <a:r>
              <a:rPr lang="ru-RU" altLang="ru-RU" sz="2600" b="1" dirty="0" smtClean="0">
                <a:latin typeface="Times New Roman" pitchFamily="18" charset="0"/>
                <a:cs typeface="Times New Roman" pitchFamily="18" charset="0"/>
              </a:rPr>
              <a:t>Стандарт – инструмент повышения качества образования и выхода отечественного образования на международный уровень.</a:t>
            </a:r>
          </a:p>
          <a:p>
            <a:pPr marL="0" indent="0" eaLnBrk="1" fontAlgn="auto" hangingPunct="1">
              <a:spcAft>
                <a:spcPts val="0"/>
              </a:spcAft>
              <a:buFont typeface="Wingdings" pitchFamily="2" charset="2"/>
              <a:buNone/>
              <a:defRPr/>
            </a:pPr>
            <a:r>
              <a:rPr lang="ru-RU" sz="2000" dirty="0" smtClean="0">
                <a:latin typeface="Times New Roman" pitchFamily="18" charset="0"/>
                <a:cs typeface="Times New Roman" pitchFamily="18" charset="0"/>
              </a:rPr>
              <a:t>В основу реализации задач стандартов положен </a:t>
            </a:r>
            <a:r>
              <a:rPr lang="ru-RU" sz="2000" b="1" dirty="0" smtClean="0">
                <a:latin typeface="Times New Roman" pitchFamily="18" charset="0"/>
                <a:cs typeface="Times New Roman" pitchFamily="18" charset="0"/>
              </a:rPr>
              <a:t>культурологический и </a:t>
            </a:r>
            <a:r>
              <a:rPr lang="ru-RU" sz="2000" b="1" dirty="0" err="1" smtClean="0">
                <a:latin typeface="Times New Roman" pitchFamily="18" charset="0"/>
                <a:cs typeface="Times New Roman" pitchFamily="18" charset="0"/>
              </a:rPr>
              <a:t>деятельностный</a:t>
            </a:r>
            <a:r>
              <a:rPr lang="ru-RU" sz="2000" dirty="0" smtClean="0">
                <a:latin typeface="Times New Roman" pitchFamily="18" charset="0"/>
                <a:cs typeface="Times New Roman" pitchFamily="18" charset="0"/>
              </a:rPr>
              <a:t> подход в педагогике. </a:t>
            </a:r>
          </a:p>
          <a:p>
            <a:pPr marL="0" indent="0" eaLnBrk="1" fontAlgn="auto" hangingPunct="1">
              <a:spcAft>
                <a:spcPts val="0"/>
              </a:spcAft>
              <a:buNone/>
              <a:defRPr/>
            </a:pPr>
            <a:r>
              <a:rPr lang="ru-RU" sz="2000" b="1" dirty="0" smtClean="0">
                <a:latin typeface="Times New Roman" pitchFamily="18" charset="0"/>
                <a:cs typeface="Times New Roman" pitchFamily="18" charset="0"/>
              </a:rPr>
              <a:t>Культурологический подход </a:t>
            </a:r>
            <a:r>
              <a:rPr lang="ru-RU" sz="2000" dirty="0" smtClean="0">
                <a:latin typeface="Times New Roman" pitchFamily="18" charset="0"/>
                <a:cs typeface="Times New Roman" pitchFamily="18" charset="0"/>
              </a:rPr>
              <a:t>определяет </a:t>
            </a:r>
            <a:r>
              <a:rPr lang="ru-RU" sz="2000" b="1" i="1" dirty="0" smtClean="0">
                <a:latin typeface="Times New Roman" pitchFamily="18" charset="0"/>
                <a:cs typeface="Times New Roman" pitchFamily="18" charset="0"/>
              </a:rPr>
              <a:t>воспитание как способ приобщения ребенка к ценностям мировой и национальной культуры, развития его творческих способностей и наклонностей, защиту его прав и здоровья. </a:t>
            </a:r>
          </a:p>
          <a:p>
            <a:pPr marL="0" indent="0" eaLnBrk="1" fontAlgn="auto" hangingPunct="1">
              <a:spcAft>
                <a:spcPts val="0"/>
              </a:spcAft>
              <a:buNone/>
              <a:defRPr/>
            </a:pPr>
            <a:r>
              <a:rPr lang="ru-RU" sz="2000" dirty="0" smtClean="0">
                <a:latin typeface="Times New Roman" pitchFamily="18" charset="0"/>
                <a:cs typeface="Times New Roman" pitchFamily="18" charset="0"/>
              </a:rPr>
              <a:t>Условием реализации культурологического подхода в педагогике является диалог культур – личностной культуры ребенка и педагогической культуры воспитателя, специалиста.</a:t>
            </a:r>
          </a:p>
          <a:p>
            <a:pPr marL="0" indent="0" eaLnBrk="1" fontAlgn="auto" hangingPunct="1">
              <a:spcAft>
                <a:spcPts val="0"/>
              </a:spcAft>
              <a:buFont typeface="Wingdings" pitchFamily="2" charset="2"/>
              <a:buNone/>
              <a:defRPr/>
            </a:pPr>
            <a:endParaRPr lang="ru-RU"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smtClean="0"/>
              <a:t>Понятие культурных практик</a:t>
            </a:r>
            <a:endParaRPr lang="ru-RU" b="1" dirty="0"/>
          </a:p>
        </p:txBody>
      </p:sp>
      <p:sp>
        <p:nvSpPr>
          <p:cNvPr id="3" name="Содержимое 2"/>
          <p:cNvSpPr>
            <a:spLocks noGrp="1"/>
          </p:cNvSpPr>
          <p:nvPr>
            <p:ph idx="1"/>
          </p:nvPr>
        </p:nvSpPr>
        <p:spPr/>
        <p:txBody>
          <a:bodyPr/>
          <a:lstStyle/>
          <a:p>
            <a:pPr marL="596900" indent="-514350">
              <a:buFont typeface="+mj-lt"/>
              <a:buAutoNum type="arabicPeriod"/>
            </a:pPr>
            <a:r>
              <a:rPr lang="ru-RU" sz="2000" dirty="0" smtClean="0">
                <a:latin typeface="Times New Roman" pitchFamily="18" charset="0"/>
                <a:cs typeface="Times New Roman" pitchFamily="18" charset="0"/>
              </a:rPr>
              <a:t>«</a:t>
            </a:r>
            <a:r>
              <a:rPr lang="ru-RU" sz="2000" b="1" dirty="0" smtClean="0">
                <a:latin typeface="Times New Roman" pitchFamily="18" charset="0"/>
                <a:cs typeface="Times New Roman" pitchFamily="18" charset="0"/>
              </a:rPr>
              <a:t>Культурные практики </a:t>
            </a:r>
            <a:r>
              <a:rPr lang="ru-RU" sz="2000" dirty="0" smtClean="0">
                <a:latin typeface="Times New Roman" pitchFamily="18" charset="0"/>
                <a:cs typeface="Times New Roman" pitchFamily="18" charset="0"/>
              </a:rPr>
              <a:t>представляют собой разнообразные, основанные на текущих и перспективных интересах ребенка виды самостоятельной деятельности, поведения и опыта». </a:t>
            </a:r>
          </a:p>
          <a:p>
            <a:pPr marL="596900" indent="-514350">
              <a:buFont typeface="+mj-lt"/>
              <a:buAutoNum type="arabicPeriod"/>
            </a:pPr>
            <a:r>
              <a:rPr lang="ru-RU" sz="2000" dirty="0" smtClean="0">
                <a:latin typeface="Times New Roman" pitchFamily="18" charset="0"/>
                <a:cs typeface="Times New Roman" pitchFamily="18" charset="0"/>
              </a:rPr>
              <a:t>Культурные практики – это ситуативное, автономное, самостоятельное, </a:t>
            </a:r>
            <a:r>
              <a:rPr lang="ru-RU" sz="2000" b="1" i="1" dirty="0" smtClean="0">
                <a:latin typeface="Times New Roman" pitchFamily="18" charset="0"/>
                <a:cs typeface="Times New Roman" pitchFamily="18" charset="0"/>
              </a:rPr>
              <a:t>инициируемое взрослым или самим ребенком приобретение и повторение </a:t>
            </a:r>
            <a:r>
              <a:rPr lang="ru-RU" sz="2000" dirty="0" smtClean="0">
                <a:latin typeface="Times New Roman" pitchFamily="18" charset="0"/>
                <a:cs typeface="Times New Roman" pitchFamily="18" charset="0"/>
              </a:rPr>
              <a:t>различного </a:t>
            </a:r>
            <a:r>
              <a:rPr lang="ru-RU" sz="2000" b="1" i="1" dirty="0" smtClean="0">
                <a:latin typeface="Times New Roman" pitchFamily="18" charset="0"/>
                <a:cs typeface="Times New Roman" pitchFamily="18" charset="0"/>
              </a:rPr>
              <a:t>опыта </a:t>
            </a:r>
            <a:r>
              <a:rPr lang="ru-RU" sz="2000" dirty="0" smtClean="0">
                <a:latin typeface="Times New Roman" pitchFamily="18" charset="0"/>
                <a:cs typeface="Times New Roman" pitchFamily="18" charset="0"/>
              </a:rPr>
              <a:t>общения и взаимодействия с людьми в различных группах, командах, сообществах и общественных структурах с взрослыми, сверстниками и младшими детьми.</a:t>
            </a:r>
          </a:p>
          <a:p>
            <a:pPr marL="596900" indent="-514350">
              <a:buFont typeface="+mj-lt"/>
              <a:buAutoNum type="arabicPeriod"/>
            </a:pPr>
            <a:r>
              <a:rPr lang="ru-RU" sz="2000" dirty="0" smtClean="0">
                <a:latin typeface="Times New Roman" pitchFamily="18" charset="0"/>
                <a:cs typeface="Times New Roman" pitchFamily="18" charset="0"/>
              </a:rPr>
              <a:t>Культурные практики это </a:t>
            </a:r>
            <a:r>
              <a:rPr lang="ru-RU" sz="2000" b="1" i="1" dirty="0" smtClean="0">
                <a:latin typeface="Times New Roman" pitchFamily="18" charset="0"/>
                <a:cs typeface="Times New Roman" pitchFamily="18" charset="0"/>
              </a:rPr>
              <a:t>освоение позитивного </a:t>
            </a:r>
            <a:r>
              <a:rPr lang="ru-RU" sz="2000" dirty="0" smtClean="0">
                <a:latin typeface="Times New Roman" pitchFamily="18" charset="0"/>
                <a:cs typeface="Times New Roman" pitchFamily="18" charset="0"/>
              </a:rPr>
              <a:t>жизненного опыта сопереживания, доброжелательности и любви, дружбы, помощи, заботы, альтруизма. А также </a:t>
            </a:r>
            <a:r>
              <a:rPr lang="ru-RU" sz="2000" b="1" i="1" dirty="0" smtClean="0">
                <a:latin typeface="Times New Roman" pitchFamily="18" charset="0"/>
                <a:cs typeface="Times New Roman" pitchFamily="18" charset="0"/>
              </a:rPr>
              <a:t>негативного опыта</a:t>
            </a:r>
            <a:r>
              <a:rPr lang="ru-RU" sz="2000" dirty="0" smtClean="0">
                <a:latin typeface="Times New Roman" pitchFamily="18" charset="0"/>
                <a:cs typeface="Times New Roman" pitchFamily="18" charset="0"/>
              </a:rPr>
              <a:t> недовольства, обиды, ревности, протеста, грубости.</a:t>
            </a:r>
            <a:endParaRPr lang="ru-RU" sz="2000"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4">
            <a:hlinkClick r:id="" action="ppaction://hlinkshowjump?jump=previousslide"/>
          </p:cNvPr>
          <p:cNvSpPr txBox="1">
            <a:spLocks noChangeArrowheads="1"/>
          </p:cNvSpPr>
          <p:nvPr/>
        </p:nvSpPr>
        <p:spPr bwMode="auto">
          <a:xfrm>
            <a:off x="609600" y="152400"/>
            <a:ext cx="8229600" cy="6172200"/>
          </a:xfrm>
          <a:prstGeom prst="rect">
            <a:avLst/>
          </a:prstGeom>
          <a:noFill/>
          <a:ln w="9525">
            <a:noFill/>
            <a:miter lim="800000"/>
            <a:headEnd/>
            <a:tailEnd/>
          </a:ln>
        </p:spPr>
        <p:txBody>
          <a:bodyPr/>
          <a:lstStyle/>
          <a:p>
            <a:endParaRPr lang="ru-RU" sz="2800" dirty="0" smtClean="0"/>
          </a:p>
          <a:p>
            <a:pPr algn="ctr"/>
            <a:r>
              <a:rPr lang="ru-RU" sz="2800" u="sng" dirty="0" smtClean="0"/>
              <a:t>Условия успешного применения</a:t>
            </a:r>
          </a:p>
          <a:p>
            <a:pPr algn="ctr"/>
            <a:r>
              <a:rPr lang="ru-RU" sz="2800" u="sng" dirty="0" smtClean="0"/>
              <a:t> культурных практик</a:t>
            </a:r>
          </a:p>
          <a:p>
            <a:endParaRPr lang="ru-RU" sz="2800" dirty="0" smtClean="0"/>
          </a:p>
          <a:p>
            <a:pPr>
              <a:buFontTx/>
              <a:buChar char="-"/>
            </a:pPr>
            <a:r>
              <a:rPr lang="ru-RU" sz="2800" dirty="0" smtClean="0"/>
              <a:t> педагогическая поддержка ребенка со стороны взрослого; </a:t>
            </a:r>
          </a:p>
          <a:p>
            <a:pPr>
              <a:buFontTx/>
              <a:buChar char="-"/>
            </a:pPr>
            <a:r>
              <a:rPr lang="ru-RU" sz="2800" dirty="0" smtClean="0"/>
              <a:t> сотрудничество, общий душевный настрой (забота) взрослого и ребенка, их взаимное доверие; </a:t>
            </a:r>
          </a:p>
          <a:p>
            <a:pPr>
              <a:buFontTx/>
              <a:buChar char="-"/>
            </a:pPr>
            <a:r>
              <a:rPr lang="ru-RU" sz="2800" dirty="0" smtClean="0"/>
              <a:t>интерес ребенка и взрослого к общему делу;</a:t>
            </a:r>
          </a:p>
          <a:p>
            <a:pPr>
              <a:buFontTx/>
              <a:buChar char="-"/>
            </a:pPr>
            <a:r>
              <a:rPr lang="ru-RU" sz="2800" dirty="0" smtClean="0"/>
              <a:t> в качестве ведущей культурной практики должна выступать игровая практика, позволяющая создать событийно организованное пространство образовательной деятельности детей и взрослых.                                                                                         </a:t>
            </a:r>
            <a:r>
              <a:rPr lang="ru-RU" dirty="0" smtClean="0"/>
              <a:t>                                         </a:t>
            </a:r>
            <a:endParaRPr lang="ru-RU" alt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28600"/>
            <a:ext cx="7239000" cy="2286000"/>
          </a:xfrm>
        </p:spPr>
        <p:txBody>
          <a:bodyPr>
            <a:noAutofit/>
          </a:bodyPr>
          <a:lstStyle/>
          <a:p>
            <a:r>
              <a:rPr lang="ru-RU" sz="2000" b="1" dirty="0" smtClean="0">
                <a:latin typeface="Times New Roman" pitchFamily="18" charset="0"/>
                <a:cs typeface="Times New Roman" pitchFamily="18" charset="0"/>
              </a:rPr>
              <a:t>Время организации </a:t>
            </a:r>
            <a:r>
              <a:rPr lang="ru-RU" sz="2000" dirty="0" smtClean="0">
                <a:latin typeface="Times New Roman" pitchFamily="18" charset="0"/>
                <a:cs typeface="Times New Roman" pitchFamily="18" charset="0"/>
              </a:rPr>
              <a:t>культурных практик - вторая половина дня, ОД </a:t>
            </a:r>
            <a:r>
              <a:rPr lang="ru-RU" sz="2000" dirty="0" err="1" smtClean="0">
                <a:latin typeface="Times New Roman" pitchFamily="18" charset="0"/>
                <a:cs typeface="Times New Roman" pitchFamily="18" charset="0"/>
              </a:rPr>
              <a:t>ориентированна</a:t>
            </a:r>
            <a:r>
              <a:rPr lang="ru-RU" sz="2000" dirty="0" smtClean="0">
                <a:latin typeface="Times New Roman" pitchFamily="18" charset="0"/>
                <a:cs typeface="Times New Roman" pitchFamily="18" charset="0"/>
              </a:rPr>
              <a:t> на проявление у детей самостоятельности и творчества в разных видах деятельности.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В процессе культурных практик воспитателем создаётся атмосфера свободы выбора, самовыражения, сотрудничество взрослого и детей.</a:t>
            </a:r>
            <a:r>
              <a:rPr lang="ru-RU" sz="2000" dirty="0" smtClean="0"/>
              <a:t/>
            </a:r>
            <a:br>
              <a:rPr lang="ru-RU" sz="2000" dirty="0" smtClean="0"/>
            </a:br>
            <a:endParaRPr lang="ru-RU" sz="2800" dirty="0">
              <a:solidFill>
                <a:schemeClr val="tx1"/>
              </a:solidFill>
              <a:latin typeface="Calibri" pitchFamily="34" charset="0"/>
            </a:endParaRPr>
          </a:p>
        </p:txBody>
      </p:sp>
      <p:sp>
        <p:nvSpPr>
          <p:cNvPr id="3" name="Подзаголовок 2"/>
          <p:cNvSpPr>
            <a:spLocks noGrp="1"/>
          </p:cNvSpPr>
          <p:nvPr>
            <p:ph type="subTitle" idx="1"/>
          </p:nvPr>
        </p:nvSpPr>
        <p:spPr>
          <a:xfrm>
            <a:off x="1371600" y="2133600"/>
            <a:ext cx="7407275" cy="3124200"/>
          </a:xfrm>
          <a:ln>
            <a:solidFill>
              <a:schemeClr val="accent3">
                <a:lumMod val="75000"/>
              </a:schemeClr>
            </a:solidFill>
          </a:ln>
        </p:spPr>
        <p:txBody>
          <a:bodyPr>
            <a:normAutofit fontScale="92500" lnSpcReduction="20000"/>
          </a:bodyPr>
          <a:lstStyle/>
          <a:p>
            <a:pPr eaLnBrk="1" fontAlgn="auto" hangingPunct="1">
              <a:spcAft>
                <a:spcPts val="0"/>
              </a:spcAft>
              <a:defRPr/>
            </a:pPr>
            <a:r>
              <a:rPr lang="ru-RU" sz="2000" dirty="0" smtClean="0">
                <a:latin typeface="Times New Roman" pitchFamily="18" charset="0"/>
                <a:cs typeface="Times New Roman" pitchFamily="18" charset="0"/>
              </a:rPr>
              <a:t>Культурные практики основаны на </a:t>
            </a:r>
            <a:r>
              <a:rPr lang="ru-RU" sz="2000" b="1" dirty="0" smtClean="0">
                <a:latin typeface="Times New Roman" pitchFamily="18" charset="0"/>
                <a:cs typeface="Times New Roman" pitchFamily="18" charset="0"/>
              </a:rPr>
              <a:t>системе принципов </a:t>
            </a:r>
            <a:r>
              <a:rPr lang="ru-RU" sz="2000" dirty="0" err="1" smtClean="0">
                <a:latin typeface="Times New Roman" pitchFamily="18" charset="0"/>
                <a:cs typeface="Times New Roman" pitchFamily="18" charset="0"/>
              </a:rPr>
              <a:t>деятельностного</a:t>
            </a:r>
            <a:r>
              <a:rPr lang="ru-RU" sz="2000" dirty="0" smtClean="0">
                <a:latin typeface="Times New Roman" pitchFamily="18" charset="0"/>
                <a:cs typeface="Times New Roman" pitchFamily="18" charset="0"/>
              </a:rPr>
              <a:t> обучения:</a:t>
            </a:r>
          </a:p>
          <a:p>
            <a:pPr eaLnBrk="1" fontAlgn="auto" hangingPunct="1">
              <a:spcAft>
                <a:spcPts val="0"/>
              </a:spcAft>
              <a:buFontTx/>
              <a:buChar char="-"/>
              <a:defRPr/>
            </a:pPr>
            <a:r>
              <a:rPr lang="ru-RU" sz="2000" dirty="0" smtClean="0">
                <a:latin typeface="Times New Roman" pitchFamily="18" charset="0"/>
                <a:cs typeface="Times New Roman" pitchFamily="18" charset="0"/>
              </a:rPr>
              <a:t>психологическая комфортность</a:t>
            </a:r>
          </a:p>
          <a:p>
            <a:pPr eaLnBrk="1" fontAlgn="auto" hangingPunct="1">
              <a:spcAft>
                <a:spcPts val="0"/>
              </a:spcAft>
              <a:buFontTx/>
              <a:buChar char="-"/>
              <a:defRPr/>
            </a:pPr>
            <a:r>
              <a:rPr lang="ru-RU" sz="2000" dirty="0" smtClean="0">
                <a:latin typeface="Times New Roman" pitchFamily="18" charset="0"/>
                <a:cs typeface="Times New Roman" pitchFamily="18" charset="0"/>
              </a:rPr>
              <a:t>практическая детская деятельность</a:t>
            </a:r>
          </a:p>
          <a:p>
            <a:pPr eaLnBrk="1" fontAlgn="auto" hangingPunct="1">
              <a:spcAft>
                <a:spcPts val="0"/>
              </a:spcAft>
              <a:buFontTx/>
              <a:buChar char="-"/>
              <a:defRPr/>
            </a:pPr>
            <a:r>
              <a:rPr lang="ru-RU" sz="2000" dirty="0" smtClean="0">
                <a:latin typeface="Times New Roman" pitchFamily="18" charset="0"/>
                <a:cs typeface="Times New Roman" pitchFamily="18" charset="0"/>
              </a:rPr>
              <a:t> целостность ОД</a:t>
            </a:r>
          </a:p>
          <a:p>
            <a:pPr eaLnBrk="1" fontAlgn="auto" hangingPunct="1">
              <a:spcAft>
                <a:spcPts val="0"/>
              </a:spcAft>
              <a:buFontTx/>
              <a:buChar char="-"/>
              <a:defRPr/>
            </a:pPr>
            <a:r>
              <a:rPr lang="ru-RU" sz="2000" dirty="0" smtClean="0">
                <a:latin typeface="Times New Roman" pitchFamily="18" charset="0"/>
                <a:cs typeface="Times New Roman" pitchFamily="18" charset="0"/>
              </a:rPr>
              <a:t>вариативность ОД</a:t>
            </a:r>
          </a:p>
          <a:p>
            <a:pPr eaLnBrk="1" fontAlgn="auto" hangingPunct="1">
              <a:spcAft>
                <a:spcPts val="0"/>
              </a:spcAft>
              <a:buFontTx/>
              <a:buChar char="-"/>
              <a:defRPr/>
            </a:pPr>
            <a:r>
              <a:rPr lang="ru-RU" sz="2000" dirty="0" smtClean="0">
                <a:latin typeface="Times New Roman" pitchFamily="18" charset="0"/>
                <a:cs typeface="Times New Roman" pitchFamily="18" charset="0"/>
              </a:rPr>
              <a:t> творчество</a:t>
            </a:r>
          </a:p>
          <a:p>
            <a:pPr eaLnBrk="1" fontAlgn="auto" hangingPunct="1">
              <a:spcAft>
                <a:spcPts val="0"/>
              </a:spcAft>
              <a:buFontTx/>
              <a:buChar char="-"/>
              <a:defRPr/>
            </a:pPr>
            <a:r>
              <a:rPr lang="ru-RU" sz="2000" dirty="0" smtClean="0">
                <a:latin typeface="Times New Roman" pitchFamily="18" charset="0"/>
                <a:cs typeface="Times New Roman" pitchFamily="18" charset="0"/>
              </a:rPr>
              <a:t> непрерывность  </a:t>
            </a:r>
          </a:p>
          <a:p>
            <a:pPr eaLnBrk="1" fontAlgn="auto" hangingPunct="1">
              <a:spcAft>
                <a:spcPts val="0"/>
              </a:spcAft>
              <a:defRPr/>
            </a:pPr>
            <a:r>
              <a:rPr lang="ru-RU" sz="2000" b="1" i="1" dirty="0" smtClean="0">
                <a:latin typeface="Times New Roman" pitchFamily="18" charset="0"/>
                <a:cs typeface="Times New Roman" pitchFamily="18" charset="0"/>
              </a:rPr>
              <a:t> Цель -   создание </a:t>
            </a:r>
            <a:r>
              <a:rPr lang="ru-RU" sz="2200" b="1" i="1" dirty="0" smtClean="0">
                <a:latin typeface="Times New Roman" pitchFamily="18" charset="0"/>
                <a:cs typeface="Times New Roman" pitchFamily="18" charset="0"/>
              </a:rPr>
              <a:t>единого развивающее образовательное пространство.</a:t>
            </a:r>
          </a:p>
          <a:p>
            <a:pPr eaLnBrk="1" fontAlgn="auto" hangingPunct="1">
              <a:spcAft>
                <a:spcPts val="0"/>
              </a:spcAft>
              <a:defRPr/>
            </a:pPr>
            <a:endParaRPr lang="ru-RU" sz="20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a:hlinkClick r:id="" action="ppaction://hlinkshowjump?jump=previousslide"/>
          </p:cNvPr>
          <p:cNvSpPr txBox="1">
            <a:spLocks noChangeArrowheads="1"/>
          </p:cNvSpPr>
          <p:nvPr/>
        </p:nvSpPr>
        <p:spPr bwMode="auto">
          <a:xfrm>
            <a:off x="685800" y="381000"/>
            <a:ext cx="8229600" cy="5638799"/>
          </a:xfrm>
          <a:prstGeom prst="rect">
            <a:avLst/>
          </a:prstGeom>
          <a:noFill/>
          <a:ln>
            <a:noFill/>
          </a:ln>
          <a:effectLst/>
          <a:extLst/>
        </p:spPr>
        <p:txBody>
          <a:bodyPr/>
          <a:lstStyle/>
          <a:p>
            <a:pPr indent="449580" fontAlgn="auto">
              <a:lnSpc>
                <a:spcPct val="115000"/>
              </a:lnSpc>
              <a:spcBef>
                <a:spcPts val="0"/>
              </a:spcBef>
              <a:spcAft>
                <a:spcPts val="1000"/>
              </a:spcAft>
              <a:tabLst>
                <a:tab pos="3990975" algn="l"/>
              </a:tabLst>
              <a:defRPr/>
            </a:pPr>
            <a:r>
              <a:rPr lang="ru-RU" sz="2000" b="1" dirty="0" smtClean="0">
                <a:ea typeface="Calibri"/>
                <a:cs typeface="Times New Roman" pitchFamily="18" charset="0"/>
              </a:rPr>
              <a:t>Роль педагога:</a:t>
            </a:r>
          </a:p>
          <a:p>
            <a:pPr indent="449580" fontAlgn="auto">
              <a:lnSpc>
                <a:spcPct val="115000"/>
              </a:lnSpc>
              <a:spcBef>
                <a:spcPts val="0"/>
              </a:spcBef>
              <a:spcAft>
                <a:spcPts val="1000"/>
              </a:spcAft>
              <a:buFontTx/>
              <a:buChar char="-"/>
              <a:tabLst>
                <a:tab pos="3990975" algn="l"/>
              </a:tabLst>
              <a:defRPr/>
            </a:pPr>
            <a:r>
              <a:rPr lang="ru-RU" sz="2000" dirty="0" smtClean="0"/>
              <a:t>Педагог выступает в роли старшего друга, наставника, партнера, организатора, помощника. </a:t>
            </a:r>
          </a:p>
          <a:p>
            <a:pPr indent="449580" fontAlgn="auto">
              <a:lnSpc>
                <a:spcPct val="115000"/>
              </a:lnSpc>
              <a:spcBef>
                <a:spcPts val="0"/>
              </a:spcBef>
              <a:spcAft>
                <a:spcPts val="1000"/>
              </a:spcAft>
              <a:buFontTx/>
              <a:buChar char="-"/>
              <a:tabLst>
                <a:tab pos="3990975" algn="l"/>
              </a:tabLst>
              <a:defRPr/>
            </a:pPr>
            <a:r>
              <a:rPr lang="ru-RU" sz="2000" dirty="0" smtClean="0"/>
              <a:t>Педагог развивает и поддерживает в детях любознательность, живой интерес, инициативу, самостоятельность, ощущение значимости каждого в больших и малых делах группы. Ошибки и неудачи не должны вызывать у детей чувство страха, ограничивать их активность и инициативу. </a:t>
            </a:r>
          </a:p>
          <a:p>
            <a:pPr indent="449580" fontAlgn="auto">
              <a:lnSpc>
                <a:spcPct val="115000"/>
              </a:lnSpc>
              <a:spcBef>
                <a:spcPts val="0"/>
              </a:spcBef>
              <a:spcAft>
                <a:spcPts val="1000"/>
              </a:spcAft>
              <a:buFontTx/>
              <a:buChar char="-"/>
              <a:tabLst>
                <a:tab pos="3990975" algn="l"/>
              </a:tabLst>
              <a:defRPr/>
            </a:pPr>
            <a:r>
              <a:rPr lang="ru-RU" sz="2000" dirty="0" smtClean="0"/>
              <a:t>При организации образовательного процесса </a:t>
            </a:r>
            <a:r>
              <a:rPr lang="ru-RU" sz="2000" dirty="0" err="1" smtClean="0"/>
              <a:t>опираеся</a:t>
            </a:r>
            <a:r>
              <a:rPr lang="ru-RU" sz="2000" dirty="0" smtClean="0"/>
              <a:t> на личностные мотивы (стремление к общению, к самореализации и самоутверждению, получению удовлетворения от процесса и результата деятельности), эмоциональную сферу и познавательный интерес детей. </a:t>
            </a:r>
            <a:r>
              <a:rPr lang="ru-RU" sz="2000" b="1" i="1" dirty="0" smtClean="0"/>
              <a:t>Никакая деятельность не должна навязываться детям, они должны видеть (понимать и принимать) свою («детскую») цель в любой деятельности.                                                                         </a:t>
            </a:r>
          </a:p>
          <a:p>
            <a:pPr indent="449580" fontAlgn="auto">
              <a:lnSpc>
                <a:spcPct val="115000"/>
              </a:lnSpc>
              <a:spcBef>
                <a:spcPts val="0"/>
              </a:spcBef>
              <a:spcAft>
                <a:spcPts val="1000"/>
              </a:spcAft>
              <a:buFontTx/>
              <a:buChar char="-"/>
              <a:tabLst>
                <a:tab pos="3990975" algn="l"/>
              </a:tabLst>
              <a:defRPr/>
            </a:pPr>
            <a:endParaRPr lang="ru-RU" sz="2000" dirty="0" smtClean="0"/>
          </a:p>
          <a:p>
            <a:pPr indent="449580" fontAlgn="auto">
              <a:lnSpc>
                <a:spcPct val="115000"/>
              </a:lnSpc>
              <a:spcBef>
                <a:spcPts val="0"/>
              </a:spcBef>
              <a:spcAft>
                <a:spcPts val="1000"/>
              </a:spcAft>
              <a:buFontTx/>
              <a:buChar char="-"/>
              <a:tabLst>
                <a:tab pos="3990975" algn="l"/>
              </a:tabLst>
              <a:defRPr/>
            </a:pPr>
            <a:endParaRPr lang="ru-RU" sz="2000" b="1" dirty="0">
              <a:ea typeface="Calibri"/>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2"/>
          <p:cNvSpPr txBox="1">
            <a:spLocks noChangeArrowheads="1"/>
          </p:cNvSpPr>
          <p:nvPr/>
        </p:nvSpPr>
        <p:spPr bwMode="auto">
          <a:xfrm>
            <a:off x="457200" y="152400"/>
            <a:ext cx="8326438" cy="6172199"/>
          </a:xfrm>
          <a:prstGeom prst="rect">
            <a:avLst/>
          </a:prstGeom>
          <a:noFill/>
          <a:ln w="9525">
            <a:noFill/>
            <a:miter lim="800000"/>
            <a:headEnd/>
            <a:tailEnd/>
          </a:ln>
        </p:spPr>
        <p:txBody>
          <a:bodyPr/>
          <a:lstStyle/>
          <a:p>
            <a:endParaRPr lang="ru-RU" altLang="ru-RU" dirty="0"/>
          </a:p>
        </p:txBody>
      </p:sp>
      <p:sp>
        <p:nvSpPr>
          <p:cNvPr id="6" name="Прямоугольник 5"/>
          <p:cNvSpPr/>
          <p:nvPr/>
        </p:nvSpPr>
        <p:spPr>
          <a:xfrm>
            <a:off x="1371600" y="304800"/>
            <a:ext cx="7315200" cy="5940088"/>
          </a:xfrm>
          <a:prstGeom prst="rect">
            <a:avLst/>
          </a:prstGeom>
        </p:spPr>
        <p:txBody>
          <a:bodyPr wrap="square">
            <a:spAutoFit/>
          </a:bodyPr>
          <a:lstStyle/>
          <a:p>
            <a:r>
              <a:rPr lang="ru-RU" sz="2000" b="1" dirty="0" smtClean="0"/>
              <a:t>Задача </a:t>
            </a:r>
            <a:r>
              <a:rPr lang="ru-RU" sz="2000" dirty="0" smtClean="0"/>
              <a:t>образовательного процесса в процессе реализации культурных практик в том, что   ребенок </a:t>
            </a:r>
            <a:r>
              <a:rPr lang="ru-RU" sz="2000" b="1" i="1" dirty="0" smtClean="0"/>
              <a:t>сам хочет </a:t>
            </a:r>
            <a:r>
              <a:rPr lang="ru-RU" sz="2000" dirty="0" smtClean="0"/>
              <a:t>чему-либо научиться, что-то узнать или сделать. </a:t>
            </a:r>
          </a:p>
          <a:p>
            <a:r>
              <a:rPr lang="ru-RU" sz="2000" dirty="0" smtClean="0"/>
              <a:t>Например, технология, соответствующая данной задаче-</a:t>
            </a:r>
          </a:p>
          <a:p>
            <a:r>
              <a:rPr lang="ru-RU" sz="2000" b="1" dirty="0" smtClean="0"/>
              <a:t>«Ситуация». </a:t>
            </a:r>
          </a:p>
          <a:p>
            <a:r>
              <a:rPr lang="ru-RU" sz="2000" dirty="0" smtClean="0"/>
              <a:t>Наиболее доступные в ДОО культурные практики в форме:</a:t>
            </a:r>
          </a:p>
          <a:p>
            <a:pPr>
              <a:buFontTx/>
              <a:buChar char="-"/>
            </a:pPr>
            <a:r>
              <a:rPr lang="ru-RU" sz="2000" dirty="0" smtClean="0"/>
              <a:t>«Творческая мастерская» предоставляет детям условия для использования и применения знаний и умений. Мастерские разнообразны по своей тематике, содержанию, например, занятия рукоделием, приобщение к народным промыслам</a:t>
            </a:r>
          </a:p>
          <a:p>
            <a:pPr>
              <a:buFontTx/>
              <a:buChar char="-"/>
            </a:pPr>
            <a:r>
              <a:rPr lang="ru-RU" sz="2000" dirty="0" smtClean="0"/>
              <a:t> Режиссерские игры, игры-драматизации, коллекционирование, мини-музеи </a:t>
            </a:r>
          </a:p>
          <a:p>
            <a:pPr>
              <a:buFontTx/>
              <a:buChar char="-"/>
            </a:pPr>
            <a:r>
              <a:rPr lang="ru-RU" sz="2000" dirty="0" smtClean="0"/>
              <a:t>Музыкально-театральная и литературная гостиная (на развлечениях должны быть не подготовленные заранее детские выступления, а спонтанная импровизация либо исполнение по показу взрослого, что исключает оценку детского исполнения педагогом)</a:t>
            </a:r>
            <a:r>
              <a:rPr lang="ru-RU" sz="2000" i="1" dirty="0" smtClean="0"/>
              <a:t>.</a:t>
            </a:r>
            <a:r>
              <a:rPr lang="ru-RU" sz="2000" b="1" i="1" dirty="0" smtClean="0"/>
              <a:t> </a:t>
            </a:r>
          </a:p>
          <a:p>
            <a:pPr>
              <a:buFontTx/>
              <a:buChar char="-"/>
            </a:pPr>
            <a:r>
              <a:rPr lang="ru-RU" sz="2000" dirty="0" smtClean="0"/>
              <a:t>Проектная деятельность                   </a:t>
            </a:r>
          </a:p>
          <a:p>
            <a:pPr algn="ctr"/>
            <a:r>
              <a:rPr lang="ru-RU" sz="2000" b="1" dirty="0" smtClean="0"/>
              <a:t>Три «И»</a:t>
            </a:r>
            <a:r>
              <a:rPr lang="ru-RU" sz="2000" dirty="0" smtClean="0"/>
              <a:t> </a:t>
            </a:r>
            <a:r>
              <a:rPr lang="ru-RU" sz="2000" b="1" i="1" dirty="0" smtClean="0"/>
              <a:t>Интеграция – Игра – Импровизация.</a:t>
            </a:r>
            <a:endParaRPr lang="ru-RU"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33400"/>
            <a:ext cx="8064896" cy="4608512"/>
          </a:xfrm>
        </p:spPr>
        <p:txBody>
          <a:bodyPr>
            <a:normAutofit fontScale="70000" lnSpcReduction="20000"/>
          </a:bodyPr>
          <a:lstStyle/>
          <a:p>
            <a:pPr algn="ctr">
              <a:buNone/>
            </a:pPr>
            <a:r>
              <a:rPr lang="ru-RU" sz="4600" dirty="0" smtClean="0">
                <a:latin typeface="Times New Roman" pitchFamily="18" charset="0"/>
                <a:cs typeface="Times New Roman" pitchFamily="18" charset="0"/>
              </a:rPr>
              <a:t>Модель культурной практики:</a:t>
            </a:r>
          </a:p>
          <a:p>
            <a:pPr algn="ctr">
              <a:buNone/>
            </a:pPr>
            <a:endParaRPr lang="ru-RU" dirty="0" smtClean="0">
              <a:latin typeface="Times New Roman" pitchFamily="18" charset="0"/>
              <a:cs typeface="Times New Roman" pitchFamily="18" charset="0"/>
            </a:endParaRPr>
          </a:p>
          <a:p>
            <a:r>
              <a:rPr lang="ru-RU" i="1" dirty="0" smtClean="0">
                <a:latin typeface="Times New Roman" pitchFamily="18" charset="0"/>
                <a:cs typeface="Times New Roman" pitchFamily="18" charset="0"/>
              </a:rPr>
              <a:t>- </a:t>
            </a:r>
            <a:r>
              <a:rPr lang="ru-RU" b="1" i="1" dirty="0" smtClean="0">
                <a:latin typeface="Times New Roman" pitchFamily="18" charset="0"/>
                <a:cs typeface="Times New Roman" pitchFamily="18" charset="0"/>
              </a:rPr>
              <a:t>целевой блок</a:t>
            </a:r>
            <a:r>
              <a:rPr lang="ru-RU" dirty="0" smtClean="0">
                <a:latin typeface="Times New Roman" pitchFamily="18" charset="0"/>
                <a:cs typeface="Times New Roman" pitchFamily="18" charset="0"/>
              </a:rPr>
              <a:t>, связанный с </a:t>
            </a:r>
            <a:r>
              <a:rPr lang="ru-RU" b="1" i="1" dirty="0" smtClean="0">
                <a:latin typeface="Times New Roman" pitchFamily="18" charset="0"/>
                <a:cs typeface="Times New Roman" pitchFamily="18" charset="0"/>
              </a:rPr>
              <a:t>согласованием задач </a:t>
            </a:r>
            <a:r>
              <a:rPr lang="ru-RU" dirty="0" smtClean="0">
                <a:latin typeface="Times New Roman" pitchFamily="18" charset="0"/>
                <a:cs typeface="Times New Roman" pitchFamily="18" charset="0"/>
              </a:rPr>
              <a:t>участников взаимодействия: ребенка, педагога и детского коллектива;</a:t>
            </a:r>
          </a:p>
          <a:p>
            <a:r>
              <a:rPr lang="ru-RU" dirty="0" smtClean="0">
                <a:latin typeface="Times New Roman" pitchFamily="18" charset="0"/>
                <a:cs typeface="Times New Roman" pitchFamily="18" charset="0"/>
              </a:rPr>
              <a:t>- </a:t>
            </a:r>
            <a:r>
              <a:rPr lang="ru-RU" b="1" i="1" dirty="0" smtClean="0">
                <a:latin typeface="Times New Roman" pitchFamily="18" charset="0"/>
                <a:cs typeface="Times New Roman" pitchFamily="18" charset="0"/>
              </a:rPr>
              <a:t>содержательный блок</a:t>
            </a:r>
            <a:r>
              <a:rPr lang="ru-RU" dirty="0" smtClean="0">
                <a:latin typeface="Times New Roman" pitchFamily="18" charset="0"/>
                <a:cs typeface="Times New Roman" pitchFamily="18" charset="0"/>
              </a:rPr>
              <a:t>, характеризующий </a:t>
            </a:r>
            <a:r>
              <a:rPr lang="ru-RU" b="1" i="1" dirty="0" smtClean="0">
                <a:latin typeface="Times New Roman" pitchFamily="18" charset="0"/>
                <a:cs typeface="Times New Roman" pitchFamily="18" charset="0"/>
              </a:rPr>
              <a:t>пространство игрового общения и игровой культуры в группе</a:t>
            </a:r>
            <a:r>
              <a:rPr lang="ru-RU" dirty="0" smtClean="0">
                <a:latin typeface="Times New Roman" pitchFamily="18" charset="0"/>
                <a:cs typeface="Times New Roman" pitchFamily="18" charset="0"/>
              </a:rPr>
              <a:t> через конституирующие компоненты игр, возникающих как по инициативе взрослых, так и детей: воображаемую ситуацию, игровую роль и игровые правила;</a:t>
            </a:r>
          </a:p>
          <a:p>
            <a:r>
              <a:rPr lang="ru-RU" dirty="0" smtClean="0">
                <a:latin typeface="Times New Roman" pitchFamily="18" charset="0"/>
                <a:cs typeface="Times New Roman" pitchFamily="18" charset="0"/>
              </a:rPr>
              <a:t> - </a:t>
            </a:r>
            <a:r>
              <a:rPr lang="ru-RU" b="1" i="1" dirty="0" smtClean="0">
                <a:latin typeface="Times New Roman" pitchFamily="18" charset="0"/>
                <a:cs typeface="Times New Roman" pitchFamily="18" charset="0"/>
              </a:rPr>
              <a:t>организационно-деятельный блок</a:t>
            </a:r>
            <a:r>
              <a:rPr lang="ru-RU" dirty="0" smtClean="0">
                <a:latin typeface="Times New Roman" pitchFamily="18" charset="0"/>
                <a:cs typeface="Times New Roman" pitchFamily="18" charset="0"/>
              </a:rPr>
              <a:t>, позволяющий использовать </a:t>
            </a:r>
            <a:r>
              <a:rPr lang="ru-RU" b="1" i="1" dirty="0" smtClean="0">
                <a:latin typeface="Times New Roman" pitchFamily="18" charset="0"/>
                <a:cs typeface="Times New Roman" pitchFamily="18" charset="0"/>
              </a:rPr>
              <a:t>опыт игрового общения </a:t>
            </a:r>
            <a:r>
              <a:rPr lang="ru-RU" dirty="0" smtClean="0">
                <a:latin typeface="Times New Roman" pitchFamily="18" charset="0"/>
                <a:cs typeface="Times New Roman" pitchFamily="18" charset="0"/>
              </a:rPr>
              <a:t>и взаимодействия, формирования игровой культуры в качестве условия и средства планирования и контроля образовательного процесса, формы и метода организации образовательного пространства в группе детского сада.</a:t>
            </a:r>
          </a:p>
          <a:p>
            <a:pPr>
              <a:buNone/>
            </a:pPr>
            <a:endParaRPr lang="ru-RU" sz="3200" dirty="0">
              <a:solidFill>
                <a:schemeClr val="tx1"/>
              </a:solidFill>
            </a:endParaRPr>
          </a:p>
        </p:txBody>
      </p:sp>
    </p:spTree>
    <p:extLst>
      <p:ext uri="{BB962C8B-B14F-4D97-AF65-F5344CB8AC3E}">
        <p14:creationId xmlns:p14="http://schemas.microsoft.com/office/powerpoint/2010/main" val="3767071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Заголовок 2"/>
          <p:cNvSpPr>
            <a:spLocks noGrp="1"/>
          </p:cNvSpPr>
          <p:nvPr>
            <p:ph type="title"/>
          </p:nvPr>
        </p:nvSpPr>
        <p:spPr>
          <a:xfrm>
            <a:off x="1295400" y="0"/>
            <a:ext cx="7499350" cy="1143000"/>
          </a:xfrm>
        </p:spPr>
        <p:txBody>
          <a:bodyPr>
            <a:noAutofit/>
          </a:bodyPr>
          <a:lstStyle/>
          <a:p>
            <a:pPr algn="ctr" eaLnBrk="1" fontAlgn="auto" hangingPunct="1">
              <a:spcAft>
                <a:spcPts val="0"/>
              </a:spcAft>
              <a:defRPr/>
            </a:pPr>
            <a:r>
              <a:rPr lang="ru-RU" sz="2400" dirty="0" smtClean="0">
                <a:latin typeface="Times New Roman" pitchFamily="18" charset="0"/>
                <a:cs typeface="Times New Roman" pitchFamily="18" charset="0"/>
              </a:rPr>
              <a:t>Методические приемы, на урегулирование общения детей в процессе совместной деятельности.      </a:t>
            </a:r>
            <a:endParaRPr lang="ru-RU" sz="2400" b="1" dirty="0" smtClean="0">
              <a:solidFill>
                <a:schemeClr val="accent3">
                  <a:lumMod val="50000"/>
                </a:schemeClr>
              </a:solidFill>
              <a:latin typeface="Times New Roman" pitchFamily="18" charset="0"/>
              <a:cs typeface="Times New Roman" pitchFamily="18" charset="0"/>
            </a:endParaRPr>
          </a:p>
        </p:txBody>
      </p:sp>
      <p:sp>
        <p:nvSpPr>
          <p:cNvPr id="5" name="Содержимое 4"/>
          <p:cNvSpPr>
            <a:spLocks noGrp="1"/>
          </p:cNvSpPr>
          <p:nvPr>
            <p:ph idx="1"/>
          </p:nvPr>
        </p:nvSpPr>
        <p:spPr>
          <a:xfrm>
            <a:off x="1371600" y="1143000"/>
            <a:ext cx="7499350" cy="5410200"/>
          </a:xfrm>
        </p:spPr>
        <p:txBody>
          <a:bodyPr/>
          <a:lstStyle/>
          <a:p>
            <a:r>
              <a:rPr lang="ru-RU" sz="2000" dirty="0" smtClean="0">
                <a:latin typeface="Times New Roman" pitchFamily="18" charset="0"/>
                <a:cs typeface="Times New Roman" pitchFamily="18" charset="0"/>
              </a:rPr>
              <a:t>объяснение необходимости работать дружно, ориентируясь на общий результат при демонстрации способов совместно-раздельных и совместно-последовательных, совместно распределенных действий;</a:t>
            </a:r>
          </a:p>
          <a:p>
            <a:r>
              <a:rPr lang="ru-RU" sz="2000" dirty="0" smtClean="0">
                <a:latin typeface="Times New Roman" pitchFamily="18" charset="0"/>
                <a:cs typeface="Times New Roman" pitchFamily="18" charset="0"/>
              </a:rPr>
              <a:t>  обучение детей взаимопомощи советом, показом, совместным со сверстником выполнением дела, указанием на то, что выполнять работу за другого — не означает помочь ему, а напротив, сделать хуже: не дать возможности научиться делать это самому;</a:t>
            </a:r>
          </a:p>
          <a:p>
            <a:r>
              <a:rPr lang="ru-RU" sz="2000" dirty="0" smtClean="0">
                <a:latin typeface="Times New Roman" pitchFamily="18" charset="0"/>
                <a:cs typeface="Times New Roman" pitchFamily="18" charset="0"/>
              </a:rPr>
              <a:t>  напоминание последовательности этапов совместной работы и опережающее одобрение ее результатов как результатов коллективного труда;</a:t>
            </a:r>
          </a:p>
          <a:p>
            <a:r>
              <a:rPr lang="ru-RU" sz="2000" dirty="0" smtClean="0">
                <a:latin typeface="Times New Roman" pitchFamily="18" charset="0"/>
                <a:cs typeface="Times New Roman" pitchFamily="18" charset="0"/>
              </a:rPr>
              <a:t> разъяснение детям моральных правил поведения, в которых были бы даны образцы поступков с точки зрения их влияния на формирование положительных взаимоотношений в детском коллективе.</a:t>
            </a:r>
          </a:p>
          <a:p>
            <a:endParaRPr lang="ru-RU"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958</TotalTime>
  <Words>999</Words>
  <Application>Microsoft Office PowerPoint</Application>
  <PresentationFormat>Экран (4:3)</PresentationFormat>
  <Paragraphs>82</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Солнцестояние</vt:lpstr>
      <vt:lpstr>Интерактивные методы и формы современного педагога в процессе реализации ФГОС ДО и профессионального стандарта «Педагог» (Культурные практики в ДОО)</vt:lpstr>
      <vt:lpstr>ФГОС ДО; профстандарт «Педагог»</vt:lpstr>
      <vt:lpstr>Понятие культурных практик</vt:lpstr>
      <vt:lpstr>Презентация PowerPoint</vt:lpstr>
      <vt:lpstr>Время организации культурных практик - вторая половина дня, ОД ориентированна на проявление у детей самостоятельности и творчества в разных видах деятельности.  В процессе культурных практик воспитателем создаётся атмосфера свободы выбора, самовыражения, сотрудничество взрослого и детей. </vt:lpstr>
      <vt:lpstr>Презентация PowerPoint</vt:lpstr>
      <vt:lpstr>Презентация PowerPoint</vt:lpstr>
      <vt:lpstr>Презентация PowerPoint</vt:lpstr>
      <vt:lpstr>Методические приемы, на урегулирование общения детей в процессе совместной деятельности.      </vt:lpstr>
      <vt:lpstr>Направления реализации культурных практик</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пользователь</dc:creator>
  <cp:lastModifiedBy>Admin</cp:lastModifiedBy>
  <cp:revision>113</cp:revision>
  <cp:lastPrinted>1601-01-01T00:00:00Z</cp:lastPrinted>
  <dcterms:created xsi:type="dcterms:W3CDTF">1601-01-01T00:00:00Z</dcterms:created>
  <dcterms:modified xsi:type="dcterms:W3CDTF">2024-01-16T06:36:04Z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